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media/audio4.bin" ContentType="audio/unknown"/>
  <Override PartName="/ppt/media/audio5.bin" ContentType="audio/unknown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9" r:id="rId2"/>
    <p:sldId id="316" r:id="rId3"/>
    <p:sldId id="317" r:id="rId4"/>
    <p:sldId id="318" r:id="rId5"/>
    <p:sldId id="270" r:id="rId6"/>
    <p:sldId id="358" r:id="rId7"/>
    <p:sldId id="272" r:id="rId8"/>
    <p:sldId id="273" r:id="rId9"/>
    <p:sldId id="275" r:id="rId10"/>
    <p:sldId id="359" r:id="rId11"/>
    <p:sldId id="276" r:id="rId12"/>
    <p:sldId id="360" r:id="rId13"/>
    <p:sldId id="280" r:id="rId14"/>
    <p:sldId id="361" r:id="rId15"/>
    <p:sldId id="319" r:id="rId16"/>
    <p:sldId id="345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62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63" r:id="rId38"/>
    <p:sldId id="339" r:id="rId39"/>
    <p:sldId id="340" r:id="rId40"/>
    <p:sldId id="341" r:id="rId41"/>
    <p:sldId id="346" r:id="rId42"/>
    <p:sldId id="343" r:id="rId43"/>
    <p:sldId id="344" r:id="rId44"/>
    <p:sldId id="304" r:id="rId45"/>
    <p:sldId id="364" r:id="rId46"/>
    <p:sldId id="365" r:id="rId47"/>
    <p:sldId id="356" r:id="rId48"/>
    <p:sldId id="294" r:id="rId49"/>
    <p:sldId id="366" r:id="rId5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MS PGothic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MS PGothic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MS PGothic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MS PGothic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2320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F905-0CA1-C24C-B434-583CD56DB68D}" type="datetimeFigureOut">
              <a:rPr lang="en-US" smtClean="0"/>
              <a:t>19/12/18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66B47-7684-C74D-98D3-F188FF3EA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82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4063" cy="34210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3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95726085-B59E-F442-8363-D61225E48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3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016C99-3A05-E047-A2AE-01EC78F838E9}" type="slidenum">
              <a:rPr lang="en-US"/>
              <a:pPr/>
              <a:t>1</a:t>
            </a:fld>
            <a:endParaRPr lang="en-US"/>
          </a:p>
        </p:txBody>
      </p:sp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AF23D9-C874-E64C-B72C-578134C58611}" type="slidenum">
              <a:rPr lang="en-US"/>
              <a:pPr/>
              <a:t>13</a:t>
            </a:fld>
            <a:endParaRPr lang="en-US"/>
          </a:p>
        </p:txBody>
      </p:sp>
      <p:sp>
        <p:nvSpPr>
          <p:cNvPr id="890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90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416DB4-A96B-B341-AE9B-1346247FE136}" type="slidenum">
              <a:rPr lang="en-US"/>
              <a:pPr/>
              <a:t>14</a:t>
            </a:fld>
            <a:endParaRPr lang="en-US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25839C-2EF6-A34E-8816-1E99C12AF960}" type="slidenum">
              <a:rPr lang="en-US"/>
              <a:pPr/>
              <a:t>44</a:t>
            </a:fld>
            <a:endParaRPr lang="en-US"/>
          </a:p>
        </p:txBody>
      </p:sp>
      <p:sp>
        <p:nvSpPr>
          <p:cNvPr id="1136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36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500D84-51C5-AB49-96A8-6DA5889784F6}" type="slidenum">
              <a:rPr lang="en-US"/>
              <a:pPr/>
              <a:t>47</a:t>
            </a:fld>
            <a:endParaRPr lang="en-US"/>
          </a:p>
        </p:txBody>
      </p:sp>
      <p:sp>
        <p:nvSpPr>
          <p:cNvPr id="870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70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BD10AF-6FAE-5340-B9F4-2B67F959034D}" type="slidenum">
              <a:rPr lang="en-US"/>
              <a:pPr/>
              <a:t>48</a:t>
            </a:fld>
            <a:endParaRPr lang="en-US"/>
          </a:p>
        </p:txBody>
      </p:sp>
      <p:sp>
        <p:nvSpPr>
          <p:cNvPr id="1034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34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28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BD10AF-6FAE-5340-B9F4-2B67F959034D}" type="slidenum">
              <a:rPr lang="en-US"/>
              <a:pPr/>
              <a:t>49</a:t>
            </a:fld>
            <a:endParaRPr lang="en-US"/>
          </a:p>
        </p:txBody>
      </p:sp>
      <p:sp>
        <p:nvSpPr>
          <p:cNvPr id="1034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34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28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1BFD7A-AECA-EA40-9CD3-DF9A4DDB4721}" type="slidenum">
              <a:rPr lang="en-US"/>
              <a:pPr/>
              <a:t>5</a:t>
            </a:fld>
            <a:endParaRPr lang="en-US"/>
          </a:p>
        </p:txBody>
      </p:sp>
      <p:sp>
        <p:nvSpPr>
          <p:cNvPr id="788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88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01383B-3805-7342-BA3C-82EE8EC468B0}" type="slidenum">
              <a:rPr lang="en-US"/>
              <a:pPr/>
              <a:t>6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376BAB-99A9-6043-B9D4-B920952E889C}" type="slidenum">
              <a:rPr lang="en-US"/>
              <a:pPr/>
              <a:t>7</a:t>
            </a:fld>
            <a:endParaRPr lang="en-US"/>
          </a:p>
        </p:txBody>
      </p:sp>
      <p:sp>
        <p:nvSpPr>
          <p:cNvPr id="808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08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B7273A-F3C7-1D4E-AF84-574497DE1E47}" type="slidenum">
              <a:rPr lang="en-US"/>
              <a:pPr/>
              <a:t>8</a:t>
            </a:fld>
            <a:endParaRPr lang="en-US"/>
          </a:p>
        </p:txBody>
      </p:sp>
      <p:sp>
        <p:nvSpPr>
          <p:cNvPr id="819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10987C-04BE-3247-BA8E-D3E2358EFD74}" type="slidenum">
              <a:rPr lang="en-US"/>
              <a:pPr/>
              <a:t>9</a:t>
            </a:fld>
            <a:endParaRPr lang="en-US"/>
          </a:p>
        </p:txBody>
      </p:sp>
      <p:sp>
        <p:nvSpPr>
          <p:cNvPr id="839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39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D44274-6ECA-5C4C-B41F-7D76BB64CD66}" type="slidenum">
              <a:rPr lang="en-US"/>
              <a:pPr/>
              <a:t>10</a:t>
            </a:fld>
            <a:endParaRPr lang="en-US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28906C-D86D-FE46-A744-402E3E75EFE5}" type="slidenum">
              <a:rPr lang="en-US"/>
              <a:pPr/>
              <a:t>11</a:t>
            </a:fld>
            <a:endParaRPr lang="en-US"/>
          </a:p>
        </p:txBody>
      </p:sp>
      <p:sp>
        <p:nvSpPr>
          <p:cNvPr id="849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48F63C-1FC9-1F49-A642-5B0BD08C0297}" type="slidenum">
              <a:rPr lang="en-US"/>
              <a:pPr/>
              <a:t>12</a:t>
            </a:fld>
            <a:endParaRPr lang="en-US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3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39925" cy="49450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49450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9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11350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88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11350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5238" cy="35734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806825" cy="17097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843338"/>
            <a:ext cx="3806825" cy="17113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5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5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5238" cy="357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806825" cy="357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0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3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08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30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45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9525"/>
            <a:ext cx="9183688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4463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4463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85800" y="6172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276600" y="6172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 b="1">
          <a:solidFill>
            <a:srgbClr val="FF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 b="1">
          <a:solidFill>
            <a:srgbClr val="FF0000"/>
          </a:solidFill>
          <a:latin typeface="Arial" charset="0"/>
          <a:ea typeface="ＭＳ Ｐゴシック" charset="0"/>
          <a:cs typeface="MS PGothic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 b="1">
          <a:solidFill>
            <a:srgbClr val="FF0000"/>
          </a:solidFill>
          <a:latin typeface="Arial" charset="0"/>
          <a:ea typeface="ＭＳ Ｐゴシック" charset="0"/>
          <a:cs typeface="MS PGothic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 b="1">
          <a:solidFill>
            <a:srgbClr val="FF0000"/>
          </a:solidFill>
          <a:latin typeface="Arial" charset="0"/>
          <a:ea typeface="ＭＳ Ｐゴシック" charset="0"/>
          <a:cs typeface="MS PGothic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 b="1">
          <a:solidFill>
            <a:srgbClr val="FF0000"/>
          </a:solidFill>
          <a:latin typeface="Arial" charset="0"/>
          <a:ea typeface="ＭＳ Ｐゴシック" charset="0"/>
          <a:cs typeface="MS PGothic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 b="1">
          <a:solidFill>
            <a:srgbClr val="FF0000"/>
          </a:solidFill>
          <a:latin typeface="Arial" charset="0"/>
          <a:ea typeface="ＭＳ Ｐゴシック" charset="0"/>
          <a:cs typeface="MS PGothic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 b="1">
          <a:solidFill>
            <a:srgbClr val="FF0000"/>
          </a:solidFill>
          <a:latin typeface="Arial" charset="0"/>
          <a:ea typeface="ＭＳ Ｐゴシック" charset="0"/>
          <a:cs typeface="MS PGothic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 b="1">
          <a:solidFill>
            <a:srgbClr val="FF0000"/>
          </a:solidFill>
          <a:latin typeface="Arial" charset="0"/>
          <a:ea typeface="ＭＳ Ｐゴシック" charset="0"/>
          <a:cs typeface="MS PGothic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 b="1">
          <a:solidFill>
            <a:srgbClr val="FF0000"/>
          </a:solidFill>
          <a:latin typeface="Arial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50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150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150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150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ct val="0"/>
        </a:spcBef>
        <a:spcAft>
          <a:spcPts val="150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ct val="0"/>
        </a:spcBef>
        <a:spcAft>
          <a:spcPts val="150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ct val="0"/>
        </a:spcBef>
        <a:spcAft>
          <a:spcPts val="150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ct val="0"/>
        </a:spcBef>
        <a:spcAft>
          <a:spcPts val="150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bin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Relationship Id="rId3" Type="http://schemas.openxmlformats.org/officeDocument/2006/relationships/slide" Target="slide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5.bin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Relationship Id="rId3" Type="http://schemas.openxmlformats.org/officeDocument/2006/relationships/slide" Target="slide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5.bin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5.bin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Relationship Id="rId3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5.bin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Relationship Id="rId3" Type="http://schemas.openxmlformats.org/officeDocument/2006/relationships/slide" Target="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5.bin"/><Relationship Id="rId3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5.bin"/><Relationship Id="rId3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637431"/>
            <a:ext cx="7767638" cy="14954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 dirty="0"/>
              <a:t>Radicalisation and social media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2276872"/>
            <a:ext cx="2088232" cy="1440160"/>
          </a:xfrm>
          <a:ln/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Venue: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Date:</a:t>
            </a:r>
            <a:endParaRPr lang="en-GB" dirty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427984" y="1981201"/>
            <a:ext cx="4392488" cy="7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en-GB" sz="3200" dirty="0">
                <a:solidFill>
                  <a:schemeClr val="accent2"/>
                </a:solidFill>
              </a:rPr>
              <a:t>The Get SMART team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65663" y="3848100"/>
            <a:ext cx="37909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endParaRPr lang="en-GB" sz="3200" b="1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600400" cy="276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 descr="Get SMART logo bann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77272"/>
            <a:ext cx="7884368" cy="7606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31800"/>
            <a:ext cx="7770813" cy="14954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0" dirty="0" smtClean="0"/>
              <a:t>We said… </a:t>
            </a:r>
            <a:endParaRPr lang="en-GB" sz="60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0813" cy="4114800"/>
          </a:xfrm>
          <a:ln/>
        </p:spPr>
        <p:txBody>
          <a:bodyPr/>
          <a:lstStyle/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/>
              <a:t> Everybody has got it, you want it</a:t>
            </a:r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/>
              <a:t> </a:t>
            </a:r>
            <a:r>
              <a:rPr lang="en-GB" dirty="0" smtClean="0"/>
              <a:t>It’s fun</a:t>
            </a:r>
            <a:endParaRPr lang="en-GB" dirty="0"/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/>
              <a:t> </a:t>
            </a:r>
            <a:r>
              <a:rPr lang="en-GB" dirty="0" smtClean="0"/>
              <a:t>It’s sociable</a:t>
            </a:r>
            <a:endParaRPr lang="en-GB" dirty="0"/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/>
              <a:t> </a:t>
            </a:r>
            <a:r>
              <a:rPr lang="en-GB" dirty="0" smtClean="0"/>
              <a:t>You can keep </a:t>
            </a:r>
            <a:r>
              <a:rPr lang="en-GB" dirty="0"/>
              <a:t>in touch with people </a:t>
            </a:r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/>
              <a:t> </a:t>
            </a:r>
            <a:r>
              <a:rPr lang="en-GB" dirty="0" smtClean="0"/>
              <a:t>It helps you be creative</a:t>
            </a:r>
            <a:endParaRPr lang="en-GB" dirty="0"/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/>
              <a:t> </a:t>
            </a:r>
            <a:r>
              <a:rPr lang="en-GB" dirty="0" smtClean="0"/>
              <a:t>It helps </a:t>
            </a:r>
            <a:r>
              <a:rPr lang="en-GB" dirty="0"/>
              <a:t>me get better at things</a:t>
            </a:r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/>
              <a:t> People try to make you feel angry</a:t>
            </a:r>
          </a:p>
        </p:txBody>
      </p:sp>
    </p:spTree>
  </p:cSld>
  <p:clrMapOvr>
    <a:masterClrMapping/>
  </p:clrMapOvr>
  <p:transition xmlns:p14="http://schemas.microsoft.com/office/powerpoint/2010/main" spd="med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66050" cy="11366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8000"/>
              <a:t>Social media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981200"/>
            <a:ext cx="4259263" cy="3575050"/>
          </a:xfrm>
          <a:ln/>
        </p:spPr>
        <p:txBody>
          <a:bodyPr/>
          <a:lstStyle/>
          <a:p>
            <a:pPr marL="347663" indent="63500">
              <a:buClrTx/>
              <a:buFontTx/>
              <a:buNone/>
              <a:tabLst>
                <a:tab pos="347663" algn="l"/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en-GB" sz="4000" i="1"/>
              <a:t>Is life online better than real life?</a:t>
            </a:r>
          </a:p>
        </p:txBody>
      </p:sp>
      <p:pic>
        <p:nvPicPr>
          <p:cNvPr id="2" name="Picture 1" descr="Screen Shot 2018-12-06 at 14.44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132857"/>
            <a:ext cx="3689210" cy="3816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0813" cy="11414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dirty="0"/>
              <a:t>Is life online better?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0813" cy="3579813"/>
          </a:xfrm>
          <a:ln/>
        </p:spPr>
        <p:txBody>
          <a:bodyPr/>
          <a:lstStyle/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/>
              <a:t> </a:t>
            </a:r>
            <a:r>
              <a:rPr lang="en-GB" dirty="0" smtClean="0"/>
              <a:t>“You </a:t>
            </a:r>
            <a:r>
              <a:rPr lang="en-GB" dirty="0"/>
              <a:t>can do things online you can't do in real </a:t>
            </a:r>
            <a:r>
              <a:rPr lang="en-GB" dirty="0" smtClean="0"/>
              <a:t>life.”</a:t>
            </a:r>
            <a:endParaRPr lang="en-GB" dirty="0"/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/>
              <a:t> </a:t>
            </a:r>
            <a:r>
              <a:rPr lang="en-GB" dirty="0" smtClean="0"/>
              <a:t>“You </a:t>
            </a:r>
            <a:r>
              <a:rPr lang="en-GB" dirty="0"/>
              <a:t>can </a:t>
            </a:r>
            <a:r>
              <a:rPr lang="en-GB" dirty="0" smtClean="0"/>
              <a:t>be someone different.”</a:t>
            </a:r>
            <a:endParaRPr lang="en-GB" dirty="0"/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/>
              <a:t> </a:t>
            </a:r>
            <a:r>
              <a:rPr lang="en-GB" dirty="0" smtClean="0"/>
              <a:t>“You </a:t>
            </a:r>
            <a:r>
              <a:rPr lang="en-GB" dirty="0"/>
              <a:t>can have whatever you </a:t>
            </a:r>
            <a:r>
              <a:rPr lang="en-GB" dirty="0" smtClean="0"/>
              <a:t>want.”</a:t>
            </a:r>
            <a:endParaRPr lang="en-GB" dirty="0"/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/>
              <a:t> </a:t>
            </a:r>
            <a:r>
              <a:rPr lang="en-GB" dirty="0" smtClean="0"/>
              <a:t>“A </a:t>
            </a:r>
            <a:r>
              <a:rPr lang="en-GB" dirty="0"/>
              <a:t>gaming group can become like your </a:t>
            </a:r>
            <a:r>
              <a:rPr lang="en-GB" dirty="0" smtClean="0"/>
              <a:t>family.”</a:t>
            </a:r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 smtClean="0"/>
              <a:t>“Life online </a:t>
            </a:r>
            <a:r>
              <a:rPr lang="en-GB" b="1" i="1" dirty="0" smtClean="0"/>
              <a:t>is </a:t>
            </a:r>
            <a:r>
              <a:rPr lang="en-GB" dirty="0" smtClean="0"/>
              <a:t>better, but you still have to learn how to deal with real life.”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764463" cy="1135063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dirty="0" smtClean="0"/>
              <a:t>What is ‘radicalisation’?</a:t>
            </a:r>
            <a:endParaRPr lang="en-GB" sz="5400" dirty="0"/>
          </a:p>
        </p:txBody>
      </p:sp>
      <p:pic>
        <p:nvPicPr>
          <p:cNvPr id="5" name="Content Placeholder 4" descr="Screen Shot 2018-03-15 at 11.56.48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2" r="2208" b="8209"/>
          <a:stretch/>
        </p:blipFill>
        <p:spPr>
          <a:xfrm>
            <a:off x="4644008" y="2953382"/>
            <a:ext cx="2242450" cy="2293794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95537" y="2420888"/>
            <a:ext cx="4536504" cy="4176464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Talk about it at your tables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Write down what you think on the paper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You have 5 minutes</a:t>
            </a:r>
            <a:endParaRPr lang="en-US" dirty="0"/>
          </a:p>
        </p:txBody>
      </p:sp>
      <p:pic>
        <p:nvPicPr>
          <p:cNvPr id="6" name="Content Placeholder 4" descr="Screen Shot 2018-03-15 at 12.04.0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" b="3164"/>
          <a:stretch/>
        </p:blipFill>
        <p:spPr bwMode="auto">
          <a:xfrm>
            <a:off x="6156176" y="4365104"/>
            <a:ext cx="2156679" cy="220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7" name="Content Placeholder 6" descr="Screen Shot 2018-03-13 at 10.36.4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r="4169" b="3821"/>
          <a:stretch/>
        </p:blipFill>
        <p:spPr bwMode="auto">
          <a:xfrm>
            <a:off x="6588224" y="2060848"/>
            <a:ext cx="1900052" cy="19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0813" cy="14954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What </a:t>
            </a:r>
            <a:r>
              <a:rPr lang="en-GB" dirty="0" smtClean="0"/>
              <a:t>we </a:t>
            </a:r>
            <a:r>
              <a:rPr lang="en-GB" dirty="0"/>
              <a:t>said about radicalisation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0813" cy="4500563"/>
          </a:xfrm>
          <a:ln/>
        </p:spPr>
        <p:txBody>
          <a:bodyPr/>
          <a:lstStyle/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/>
              <a:t> </a:t>
            </a:r>
            <a:r>
              <a:rPr lang="en-GB" dirty="0" smtClean="0"/>
              <a:t>“People </a:t>
            </a:r>
            <a:r>
              <a:rPr lang="en-GB" dirty="0"/>
              <a:t>feel bad about themselves and take it out on other </a:t>
            </a:r>
            <a:r>
              <a:rPr lang="en-GB" dirty="0" smtClean="0"/>
              <a:t>people.”</a:t>
            </a:r>
            <a:endParaRPr lang="en-GB" dirty="0"/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/>
              <a:t> </a:t>
            </a:r>
            <a:r>
              <a:rPr lang="en-GB" dirty="0" smtClean="0"/>
              <a:t>“People </a:t>
            </a:r>
            <a:r>
              <a:rPr lang="en-GB" dirty="0"/>
              <a:t>think it's </a:t>
            </a:r>
            <a:r>
              <a:rPr lang="en-GB" dirty="0" smtClean="0"/>
              <a:t>cool.”</a:t>
            </a:r>
            <a:endParaRPr lang="en-GB" dirty="0"/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/>
              <a:t> </a:t>
            </a:r>
            <a:r>
              <a:rPr lang="en-GB" dirty="0" smtClean="0"/>
              <a:t>“People </a:t>
            </a:r>
            <a:r>
              <a:rPr lang="en-GB" dirty="0"/>
              <a:t>are </a:t>
            </a:r>
            <a:r>
              <a:rPr lang="en-GB" dirty="0" smtClean="0"/>
              <a:t>curious.”</a:t>
            </a:r>
            <a:endParaRPr lang="en-GB" dirty="0"/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/>
              <a:t> </a:t>
            </a:r>
            <a:r>
              <a:rPr lang="en-GB" dirty="0" smtClean="0"/>
              <a:t>“They </a:t>
            </a:r>
            <a:r>
              <a:rPr lang="en-GB" dirty="0"/>
              <a:t>are looking for people who understand </a:t>
            </a:r>
            <a:r>
              <a:rPr lang="en-GB" dirty="0" smtClean="0"/>
              <a:t>them.”</a:t>
            </a:r>
            <a:endParaRPr lang="en-GB" dirty="0"/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/>
              <a:t> </a:t>
            </a:r>
            <a:r>
              <a:rPr lang="en-GB" dirty="0" smtClean="0"/>
              <a:t>“It </a:t>
            </a:r>
            <a:r>
              <a:rPr lang="en-GB" dirty="0"/>
              <a:t>is like being </a:t>
            </a:r>
            <a:r>
              <a:rPr lang="en-GB" dirty="0" smtClean="0"/>
              <a:t>reborn.”</a:t>
            </a:r>
            <a:endParaRPr lang="en-GB" dirty="0"/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dirty="0"/>
              <a:t> </a:t>
            </a:r>
            <a:r>
              <a:rPr lang="en-GB" dirty="0" smtClean="0"/>
              <a:t>“It </a:t>
            </a:r>
            <a:r>
              <a:rPr lang="en-GB" dirty="0"/>
              <a:t>gives people a place in the </a:t>
            </a:r>
            <a:r>
              <a:rPr lang="en-GB" dirty="0" smtClean="0"/>
              <a:t>world.”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Perpetua Titling MT" pitchFamily="18" charset="0"/>
              </a:rPr>
              <a:t/>
            </a:r>
            <a:b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Perpetua Titling MT" pitchFamily="18" charset="0"/>
              </a:rPr>
            </a:br>
            <a: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Perpetua Titling MT" pitchFamily="18" charset="0"/>
              </a:rPr>
              <a:t/>
            </a:r>
            <a:b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Perpetua Titling MT" pitchFamily="18" charset="0"/>
              </a:rPr>
            </a:br>
            <a:endParaRPr lang="en-US" sz="66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GB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GB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entury Gothic" pitchFamily="34" charset="0"/>
              </a:rPr>
            </a:br>
            <a:endParaRPr lang="en-US" dirty="0"/>
          </a:p>
        </p:txBody>
      </p:sp>
      <p:pic>
        <p:nvPicPr>
          <p:cNvPr id="4" name="Content Placeholder 3" descr="Screen Shot 2018-09-18 at 09.42.46.pn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" b="238"/>
          <a:stretch/>
        </p:blipFill>
        <p:spPr>
          <a:xfrm>
            <a:off x="2771800" y="2492896"/>
            <a:ext cx="3806825" cy="3604579"/>
          </a:xfrm>
        </p:spPr>
      </p:pic>
      <p:sp>
        <p:nvSpPr>
          <p:cNvPr id="5" name="Rectangle 4"/>
          <p:cNvSpPr/>
          <p:nvPr/>
        </p:nvSpPr>
        <p:spPr>
          <a:xfrm>
            <a:off x="179512" y="83671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Are you ready to play...</a:t>
            </a:r>
            <a:endParaRPr lang="en-US" sz="5400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  <p:sndAc>
      <p:stSnd>
        <p:snd r:embed="rId2" name="sting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Perpetua Titling MT" pitchFamily="18" charset="0"/>
              </a:rPr>
              <a:t/>
            </a:r>
            <a:b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Perpetua Titling MT" pitchFamily="18" charset="0"/>
              </a:rPr>
            </a:br>
            <a: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Perpetua Titling MT" pitchFamily="18" charset="0"/>
              </a:rPr>
              <a:t/>
            </a:r>
            <a:b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Perpetua Titling MT" pitchFamily="18" charset="0"/>
              </a:rPr>
            </a:br>
            <a:endParaRPr lang="en-US" sz="66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3951486" cy="4752528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If someone thinks you are being radicalised they can tell a special Police team, called </a:t>
            </a:r>
            <a:r>
              <a:rPr lang="en-GB" b="1" dirty="0" smtClean="0">
                <a:solidFill>
                  <a:schemeClr val="accent2"/>
                </a:solidFill>
              </a:rPr>
              <a:t>Prevent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This is known as being referred to the Prevent team.</a:t>
            </a:r>
          </a:p>
          <a:p>
            <a:r>
              <a:rPr lang="en-GB" b="1" i="1" dirty="0" smtClean="0">
                <a:solidFill>
                  <a:schemeClr val="tx1"/>
                </a:solidFill>
              </a:rPr>
              <a:t>You will need to remember this!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Screen Shot 2018-09-18 at 09.42.46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t="5379" b="-137"/>
          <a:stretch/>
        </p:blipFill>
        <p:spPr>
          <a:xfrm>
            <a:off x="4721139" y="2052429"/>
            <a:ext cx="3729124" cy="3643062"/>
          </a:xfrm>
        </p:spPr>
      </p:pic>
      <p:sp>
        <p:nvSpPr>
          <p:cNvPr id="5" name="Rectangle 4"/>
          <p:cNvSpPr/>
          <p:nvPr/>
        </p:nvSpPr>
        <p:spPr>
          <a:xfrm>
            <a:off x="179512" y="47667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Before we start.</a:t>
            </a:r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..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3795063"/>
      </p:ext>
    </p:extLst>
  </p:cSld>
  <p:clrMapOvr>
    <a:masterClrMapping/>
  </p:clrMapOvr>
  <p:transition xmlns:p14="http://schemas.microsoft.com/office/powerpoint/2010/main">
    <p:fade thruBlk="1"/>
    <p:sndAc>
      <p:stSnd>
        <p:snd r:embed="rId2" name="sting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600" y="2780928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Question 1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-108520" y="3429000"/>
            <a:ext cx="71812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8610600" y="3429000"/>
            <a:ext cx="64192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zoom/>
    <p:sndAc>
      <p:stSnd>
        <p:snd r:embed="rId2" name="drumroll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533400" y="2590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457200" y="3567708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523875" y="4593233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609600" y="228427"/>
            <a:ext cx="8001000" cy="1976437"/>
          </a:xfrm>
          <a:prstGeom prst="hexagon">
            <a:avLst>
              <a:gd name="adj" fmla="val 8284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7544" y="5644257"/>
            <a:ext cx="8153400" cy="809079"/>
          </a:xfrm>
          <a:prstGeom prst="hexagon">
            <a:avLst>
              <a:gd name="adj" fmla="val 30895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4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481888" cy="1535113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Compared with the rest of England… </a:t>
            </a:r>
            <a:endParaRPr lang="en-US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idx="1"/>
          </p:nvPr>
        </p:nvSpPr>
        <p:spPr>
          <a:xfrm>
            <a:off x="755576" y="2708920"/>
            <a:ext cx="8604447" cy="43068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000" dirty="0">
                <a:solidFill>
                  <a:srgbClr val="FF6600"/>
                </a:solidFill>
              </a:rPr>
              <a:t>A </a:t>
            </a:r>
            <a:r>
              <a:rPr lang="en-US" sz="3000" dirty="0" smtClean="0">
                <a:solidFill>
                  <a:srgbClr val="FF6600"/>
                </a:solidFill>
              </a:rPr>
              <a:t> Nobody </a:t>
            </a:r>
            <a:r>
              <a:rPr lang="en-US" sz="3000" dirty="0">
                <a:solidFill>
                  <a:srgbClr val="FF6600"/>
                </a:solidFill>
              </a:rPr>
              <a:t>in Devon is being </a:t>
            </a:r>
            <a:r>
              <a:rPr lang="en-US" sz="3000" dirty="0" smtClean="0">
                <a:solidFill>
                  <a:srgbClr val="FF6600"/>
                </a:solidFill>
              </a:rPr>
              <a:t>radicalised.</a:t>
            </a:r>
          </a:p>
          <a:p>
            <a:pPr eaLnBrk="1" hangingPunct="1"/>
            <a:endParaRPr lang="en-US" sz="2000" dirty="0">
              <a:solidFill>
                <a:srgbClr val="FF6600"/>
              </a:solidFill>
            </a:endParaRPr>
          </a:p>
          <a:p>
            <a:pPr eaLnBrk="1" hangingPunct="1"/>
            <a:r>
              <a:rPr lang="en-US" sz="3000" dirty="0" smtClean="0">
                <a:solidFill>
                  <a:srgbClr val="FF6600"/>
                </a:solidFill>
              </a:rPr>
              <a:t>B  </a:t>
            </a:r>
            <a:r>
              <a:rPr lang="en-GB" sz="3000" dirty="0">
                <a:solidFill>
                  <a:srgbClr val="FF6600"/>
                </a:solidFill>
              </a:rPr>
              <a:t>Fewer people are radicalised</a:t>
            </a:r>
            <a:r>
              <a:rPr lang="en-GB" sz="3000" dirty="0" smtClean="0">
                <a:solidFill>
                  <a:srgbClr val="FF6600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sz="3000" dirty="0">
                <a:solidFill>
                  <a:srgbClr val="FF6600"/>
                </a:solidFill>
              </a:rPr>
              <a:t>C  It’s about the same as the rest of England.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FF6600"/>
              </a:solidFill>
            </a:endParaRPr>
          </a:p>
          <a:p>
            <a:pPr eaLnBrk="1" hangingPunct="1"/>
            <a:r>
              <a:rPr lang="en-US" sz="3000" dirty="0">
                <a:solidFill>
                  <a:srgbClr val="FF6600"/>
                </a:solidFill>
              </a:rPr>
              <a:t>D  More people are </a:t>
            </a:r>
            <a:r>
              <a:rPr lang="en-US" sz="3000" dirty="0" err="1">
                <a:solidFill>
                  <a:srgbClr val="FF6600"/>
                </a:solidFill>
              </a:rPr>
              <a:t>radicalised</a:t>
            </a:r>
            <a:r>
              <a:rPr lang="en-US" sz="3000" dirty="0">
                <a:solidFill>
                  <a:srgbClr val="FF6600"/>
                </a:solidFill>
              </a:rPr>
              <a:t> in Devon.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-65856" y="6047931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-180528" y="5012975"/>
            <a:ext cx="70440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-65856" y="3988073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 flipV="1">
            <a:off x="-252536" y="2997723"/>
            <a:ext cx="785936" cy="6722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8604448" y="6039050"/>
            <a:ext cx="60121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8677274" y="5013947"/>
            <a:ext cx="57524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8604448" y="3988073"/>
            <a:ext cx="64807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8666462" y="3006604"/>
            <a:ext cx="576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8610600" y="1196752"/>
            <a:ext cx="5699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-218209" y="1196752"/>
            <a:ext cx="828978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zoom/>
    <p:sndAc>
      <p:stSnd>
        <p:snd r:embed="rId2" name="09. Who Correct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533400" y="2814637"/>
            <a:ext cx="8153400" cy="614363"/>
          </a:xfrm>
          <a:prstGeom prst="hexagon">
            <a:avLst>
              <a:gd name="adj" fmla="val 30844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703263"/>
          </a:xfrm>
          <a:prstGeom prst="hexagon">
            <a:avLst>
              <a:gd name="adj" fmla="val 30916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33400" y="5562600"/>
            <a:ext cx="8153400" cy="1179513"/>
          </a:xfrm>
          <a:prstGeom prst="hexagon">
            <a:avLst>
              <a:gd name="adj" fmla="val 24290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539750" y="4724400"/>
            <a:ext cx="8153400" cy="649288"/>
          </a:xfrm>
          <a:prstGeom prst="hexagon">
            <a:avLst>
              <a:gd name="adj" fmla="val 3087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38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Question 1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9" name="Rectangle 8"/>
          <p:cNvSpPr>
            <a:spLocks noGrp="1" noChangeArrowheads="1"/>
          </p:cNvSpPr>
          <p:nvPr>
            <p:ph idx="1"/>
          </p:nvPr>
        </p:nvSpPr>
        <p:spPr>
          <a:xfrm>
            <a:off x="755576" y="2780928"/>
            <a:ext cx="7599362" cy="39989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6600"/>
                </a:solidFill>
              </a:rPr>
              <a:t>A</a:t>
            </a:r>
          </a:p>
          <a:p>
            <a:pPr eaLnBrk="1" hangingPunct="1">
              <a:buFontTx/>
              <a:buNone/>
            </a:pPr>
            <a:endParaRPr lang="en-US" sz="1800" b="1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6600"/>
                </a:solidFill>
              </a:rPr>
              <a:t>B</a:t>
            </a:r>
          </a:p>
          <a:p>
            <a:pPr eaLnBrk="1" hangingPunct="1">
              <a:buFontTx/>
              <a:buNone/>
            </a:pPr>
            <a:endParaRPr lang="en-US" sz="1800" b="1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6600"/>
                </a:solidFill>
              </a:rPr>
              <a:t>C</a:t>
            </a:r>
            <a:endParaRPr lang="en-US" b="1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GB" b="1" dirty="0" smtClean="0">
                <a:solidFill>
                  <a:srgbClr val="FF0000"/>
                </a:solidFill>
              </a:rPr>
              <a:t>D  Devon </a:t>
            </a:r>
            <a:r>
              <a:rPr lang="en-GB" b="1" dirty="0">
                <a:solidFill>
                  <a:srgbClr val="FF0000"/>
                </a:solidFill>
              </a:rPr>
              <a:t>is a high referral area for Prevent.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-108520" y="6165304"/>
            <a:ext cx="64192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-108520" y="5048250"/>
            <a:ext cx="648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-72448" y="4077072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-108520" y="3123206"/>
            <a:ext cx="648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8686800" y="6165304"/>
            <a:ext cx="56572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8686800" y="4077072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>
            <a:off x="8686800" y="3123206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 flipV="1">
            <a:off x="8610600" y="1447800"/>
            <a:ext cx="785936" cy="984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-70040" y="1447800"/>
            <a:ext cx="681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H="1">
            <a:off x="8676520" y="5047084"/>
            <a:ext cx="576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2" name="Tarda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64463" cy="1135063"/>
          </a:xfrm>
        </p:spPr>
        <p:txBody>
          <a:bodyPr/>
          <a:lstStyle/>
          <a:p>
            <a:r>
              <a:rPr lang="en-US" sz="5400" dirty="0" smtClean="0">
                <a:latin typeface="Arial" charset="0"/>
              </a:rPr>
              <a:t>What is </a:t>
            </a:r>
            <a:r>
              <a:rPr lang="en-US" sz="5400" dirty="0" err="1" smtClean="0">
                <a:latin typeface="Arial" charset="0"/>
              </a:rPr>
              <a:t>radicalisation</a:t>
            </a:r>
            <a:r>
              <a:rPr lang="en-US" sz="5400" dirty="0" smtClean="0">
                <a:latin typeface="Arial" charset="0"/>
              </a:rPr>
              <a:t>? </a:t>
            </a:r>
            <a:endParaRPr lang="en-US" sz="540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3862387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 charset="0"/>
              </a:rPr>
              <a:t>Nicky </a:t>
            </a:r>
            <a:r>
              <a:rPr lang="en-US" sz="2400" dirty="0" smtClean="0">
                <a:latin typeface="Arial" charset="0"/>
              </a:rPr>
              <a:t>Reilly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He was from Plymouth</a:t>
            </a:r>
            <a:endParaRPr lang="en-US" sz="2400" dirty="0">
              <a:latin typeface="Arial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He was 22 </a:t>
            </a:r>
            <a:r>
              <a:rPr lang="en-US" sz="2400" dirty="0">
                <a:latin typeface="Arial" charset="0"/>
              </a:rPr>
              <a:t>years old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He had autism and learning </a:t>
            </a:r>
            <a:r>
              <a:rPr lang="en-US" sz="2400" dirty="0">
                <a:latin typeface="Arial" charset="0"/>
              </a:rPr>
              <a:t>difficulties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He was </a:t>
            </a:r>
            <a:r>
              <a:rPr lang="en-US" sz="2400" dirty="0" err="1" smtClean="0">
                <a:latin typeface="Arial" charset="0"/>
              </a:rPr>
              <a:t>radicalised</a:t>
            </a:r>
            <a:r>
              <a:rPr lang="en-US" sz="2400" dirty="0" smtClean="0">
                <a:latin typeface="Arial" charset="0"/>
              </a:rPr>
              <a:t> online</a:t>
            </a:r>
            <a:endParaRPr lang="en-US" sz="2400" dirty="0">
              <a:latin typeface="Arial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He attempted </a:t>
            </a:r>
            <a:r>
              <a:rPr lang="en-US" sz="2400" dirty="0">
                <a:latin typeface="Arial" charset="0"/>
              </a:rPr>
              <a:t>to </a:t>
            </a:r>
            <a:r>
              <a:rPr lang="en-US" sz="2400" dirty="0" smtClean="0">
                <a:latin typeface="Arial" charset="0"/>
              </a:rPr>
              <a:t>bomb an </a:t>
            </a:r>
            <a:r>
              <a:rPr lang="en-US" sz="2400" dirty="0">
                <a:latin typeface="Arial" charset="0"/>
              </a:rPr>
              <a:t>Exeter restaurant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He was jailed </a:t>
            </a:r>
            <a:r>
              <a:rPr lang="en-US" sz="2400" dirty="0">
                <a:latin typeface="Arial" charset="0"/>
              </a:rPr>
              <a:t>for at least 18 years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He died </a:t>
            </a:r>
            <a:r>
              <a:rPr lang="en-US" sz="2400" dirty="0">
                <a:latin typeface="Arial" charset="0"/>
              </a:rPr>
              <a:t>in </a:t>
            </a:r>
            <a:r>
              <a:rPr lang="en-US" sz="2400" dirty="0" smtClean="0">
                <a:latin typeface="Arial" charset="0"/>
              </a:rPr>
              <a:t>prison in </a:t>
            </a:r>
            <a:r>
              <a:rPr lang="en-US" sz="2400" dirty="0">
                <a:latin typeface="Arial" charset="0"/>
              </a:rPr>
              <a:t>2016</a:t>
            </a:r>
          </a:p>
          <a:p>
            <a:endParaRPr lang="en-US" dirty="0">
              <a:latin typeface="Arial" charset="0"/>
            </a:endParaRPr>
          </a:p>
        </p:txBody>
      </p:sp>
      <p:pic>
        <p:nvPicPr>
          <p:cNvPr id="33795" name="Content Placeholder 4" descr="Screen Shot 2018-03-15 at 11.56.48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5" r="1641" b="1312"/>
          <a:stretch/>
        </p:blipFill>
        <p:spPr>
          <a:xfrm>
            <a:off x="4499991" y="1844824"/>
            <a:ext cx="4010831" cy="439248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7864" y="2819400"/>
            <a:ext cx="5110336" cy="1143000"/>
          </a:xfrm>
        </p:spPr>
        <p:txBody>
          <a:bodyPr/>
          <a:lstStyle/>
          <a:p>
            <a:pPr eaLnBrk="1" hangingPunct="1"/>
            <a:r>
              <a:rPr lang="en-GB" sz="8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1,000</a:t>
            </a:r>
            <a:endParaRPr lang="en-US" sz="80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 flipV="1">
            <a:off x="-108520" y="3453134"/>
            <a:ext cx="718120" cy="4192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8610600" y="3483728"/>
            <a:ext cx="78593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" name="Picture 1" descr="Screen Shot 2018-09-18 at 09.5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3996"/>
            <a:ext cx="1193800" cy="1689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  <p:sndAc>
      <p:stSnd>
        <p:snd r:embed="rId2" name="cashreg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9592" y="2780928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Question 2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-252536" y="3435598"/>
            <a:ext cx="86213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 flipV="1">
            <a:off x="8610600" y="3435598"/>
            <a:ext cx="713928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zoom/>
    <p:sndAc>
      <p:stSnd>
        <p:snd r:embed="rId2" name="drumroll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In Devon most extremism is… </a:t>
            </a:r>
            <a:endParaRPr lang="en-US" sz="48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idx="1"/>
          </p:nvPr>
        </p:nvSpPr>
        <p:spPr>
          <a:xfrm>
            <a:off x="755576" y="2809736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6600"/>
                </a:solidFill>
              </a:rPr>
              <a:t>A  </a:t>
            </a:r>
            <a:r>
              <a:rPr lang="en-GB" dirty="0" smtClean="0">
                <a:solidFill>
                  <a:srgbClr val="FF6600"/>
                </a:solidFill>
              </a:rPr>
              <a:t>religious </a:t>
            </a:r>
          </a:p>
          <a:p>
            <a:pPr eaLnBrk="1" hangingPunct="1">
              <a:buFontTx/>
              <a:buNone/>
            </a:pPr>
            <a:endParaRPr lang="en-GB" sz="2400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6600"/>
                </a:solidFill>
              </a:rPr>
              <a:t>B  </a:t>
            </a:r>
            <a:r>
              <a:rPr lang="en-US" dirty="0">
                <a:solidFill>
                  <a:srgbClr val="FF6600"/>
                </a:solidFill>
              </a:rPr>
              <a:t>left </a:t>
            </a:r>
            <a:r>
              <a:rPr lang="en-US" dirty="0" smtClean="0">
                <a:solidFill>
                  <a:srgbClr val="FF6600"/>
                </a:solidFill>
              </a:rPr>
              <a:t>wing</a:t>
            </a:r>
          </a:p>
          <a:p>
            <a:pPr eaLnBrk="1" hangingPunct="1">
              <a:buFontTx/>
              <a:buNone/>
            </a:pPr>
            <a:endParaRPr lang="en-US" sz="1800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6600"/>
                </a:solidFill>
              </a:rPr>
              <a:t>C  </a:t>
            </a:r>
            <a:r>
              <a:rPr lang="en-GB" dirty="0">
                <a:solidFill>
                  <a:srgbClr val="FF6600"/>
                </a:solidFill>
              </a:rPr>
              <a:t>right </a:t>
            </a:r>
            <a:r>
              <a:rPr lang="en-GB" dirty="0" smtClean="0">
                <a:solidFill>
                  <a:srgbClr val="FF6600"/>
                </a:solidFill>
              </a:rPr>
              <a:t>wing</a:t>
            </a:r>
          </a:p>
          <a:p>
            <a:pPr eaLnBrk="1" hangingPunct="1">
              <a:buFontTx/>
              <a:buNone/>
            </a:pPr>
            <a:endParaRPr lang="en-GB" sz="1800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6600"/>
                </a:solidFill>
              </a:rPr>
              <a:t>D  supporting </a:t>
            </a:r>
            <a:r>
              <a:rPr lang="en-US" dirty="0">
                <a:solidFill>
                  <a:srgbClr val="FF6600"/>
                </a:solidFill>
              </a:rPr>
              <a:t>Plymouth Argyle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-103680" y="6137640"/>
            <a:ext cx="648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-71072" y="5155680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-60480" y="4149080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-36512" y="3156477"/>
            <a:ext cx="576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 flipV="1">
            <a:off x="8686800" y="6137640"/>
            <a:ext cx="70973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8686800" y="5147040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8686800" y="4165080"/>
            <a:ext cx="503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8686800" y="3161136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H="1">
            <a:off x="8610600" y="1431498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-180528" y="1421157"/>
            <a:ext cx="790128" cy="984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8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8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zoom/>
    <p:sndAc>
      <p:stSnd>
        <p:snd r:embed="rId2" name="09. Who Correct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34" name="Rectangle 7"/>
          <p:cNvSpPr>
            <a:spLocks noGrp="1" noChangeArrowheads="1"/>
          </p:cNvSpPr>
          <p:nvPr>
            <p:ph type="title"/>
          </p:nvPr>
        </p:nvSpPr>
        <p:spPr>
          <a:xfrm>
            <a:off x="836240" y="381000"/>
            <a:ext cx="7696200" cy="2057400"/>
          </a:xfrm>
        </p:spPr>
        <p:txBody>
          <a:bodyPr/>
          <a:lstStyle/>
          <a:p>
            <a:pPr eaLnBrk="1" hangingPunct="1"/>
            <a:r>
              <a:rPr lang="en-GB" sz="54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Question 2</a:t>
            </a:r>
            <a:endParaRPr lang="en-US" sz="5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5" name="Rectangle 8"/>
          <p:cNvSpPr>
            <a:spLocks noGrp="1" noChangeArrowheads="1"/>
          </p:cNvSpPr>
          <p:nvPr>
            <p:ph idx="1"/>
          </p:nvPr>
        </p:nvSpPr>
        <p:spPr>
          <a:xfrm>
            <a:off x="755576" y="28956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6600"/>
                </a:solidFill>
              </a:rPr>
              <a:t>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6600"/>
                </a:solidFill>
              </a:rPr>
              <a:t>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b="1" dirty="0">
                <a:solidFill>
                  <a:srgbClr val="FF0000"/>
                </a:solidFill>
              </a:rPr>
              <a:t>C </a:t>
            </a:r>
            <a:r>
              <a:rPr lang="en-US" sz="2600" b="1" dirty="0" smtClean="0">
                <a:solidFill>
                  <a:srgbClr val="FF0000"/>
                </a:solidFill>
              </a:rPr>
              <a:t>80</a:t>
            </a:r>
            <a:r>
              <a:rPr lang="en-US" sz="2600" b="1" dirty="0">
                <a:solidFill>
                  <a:srgbClr val="FF0000"/>
                </a:solidFill>
              </a:rPr>
              <a:t>% of referrals to Prevent are </a:t>
            </a:r>
            <a:r>
              <a:rPr lang="en-US" sz="2600" b="1" dirty="0" smtClean="0">
                <a:solidFill>
                  <a:srgbClr val="FF0000"/>
                </a:solidFill>
              </a:rPr>
              <a:t>for right-wing extremism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6600"/>
                </a:solidFill>
              </a:rPr>
              <a:t>D  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-77760" y="6148024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-77760" y="5147040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-77760" y="4147318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-60480" y="3165840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8686800" y="6137640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8686800" y="5147040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8686800" y="4147800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8686800" y="3165840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8610600" y="1412276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 flipV="1">
            <a:off x="-396552" y="1412776"/>
            <a:ext cx="100615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2" name="Tarda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7864" y="2819400"/>
            <a:ext cx="5110336" cy="1143000"/>
          </a:xfrm>
        </p:spPr>
        <p:txBody>
          <a:bodyPr/>
          <a:lstStyle/>
          <a:p>
            <a:pPr eaLnBrk="1" hangingPunct="1"/>
            <a:r>
              <a:rPr lang="en-GB" sz="8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10,000</a:t>
            </a:r>
            <a:endParaRPr lang="en-US" sz="80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-77760" y="3461518"/>
            <a:ext cx="681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8610600" y="3470640"/>
            <a:ext cx="648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6" descr="Screen Shot 2018-09-18 at 09.5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1193800" cy="1689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  <p:sndAc>
      <p:stSnd>
        <p:snd r:embed="rId2" name="cashreg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584" y="2780928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Question 3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-70040" y="3453360"/>
            <a:ext cx="681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8619240" y="3453360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zoom/>
    <p:sndAc>
      <p:stSnd>
        <p:snd r:embed="rId2" name="drumroll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533400" y="2420938"/>
            <a:ext cx="8153400" cy="936625"/>
          </a:xfrm>
          <a:prstGeom prst="hexagon">
            <a:avLst>
              <a:gd name="adj" fmla="val 30871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533400" y="3573463"/>
            <a:ext cx="8153400" cy="985837"/>
          </a:xfrm>
          <a:prstGeom prst="hexagon">
            <a:avLst>
              <a:gd name="adj" fmla="val 3090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533400" y="47625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609600" y="115888"/>
            <a:ext cx="8001000" cy="2160587"/>
          </a:xfrm>
          <a:prstGeom prst="hexagon">
            <a:avLst>
              <a:gd name="adj" fmla="val 8281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39552" y="58052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06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15888"/>
            <a:ext cx="7696200" cy="2017712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In Devon how many referrals are about people with learning disabilities or autism?</a:t>
            </a:r>
            <a:endParaRPr lang="en-US" sz="40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idx="1"/>
          </p:nvPr>
        </p:nvSpPr>
        <p:spPr>
          <a:xfrm>
            <a:off x="827584" y="2560793"/>
            <a:ext cx="7591425" cy="43576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6600"/>
                </a:solidFill>
              </a:rPr>
              <a:t>A  10</a:t>
            </a:r>
            <a:r>
              <a:rPr lang="en-US" b="1" dirty="0">
                <a:solidFill>
                  <a:srgbClr val="FF6600"/>
                </a:solidFill>
              </a:rPr>
              <a:t>% </a:t>
            </a:r>
          </a:p>
          <a:p>
            <a:pPr eaLnBrk="1" hangingPunct="1">
              <a:buFontTx/>
              <a:buNone/>
            </a:pPr>
            <a:endParaRPr lang="en-US" b="1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6600"/>
                </a:solidFill>
              </a:rPr>
              <a:t>B  25</a:t>
            </a:r>
            <a:r>
              <a:rPr lang="en-US" b="1" dirty="0">
                <a:solidFill>
                  <a:srgbClr val="FF6600"/>
                </a:solidFill>
              </a:rPr>
              <a:t>%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6600"/>
                </a:solidFill>
              </a:rPr>
              <a:t>C  50</a:t>
            </a:r>
            <a:r>
              <a:rPr lang="en-US" b="1" dirty="0">
                <a:solidFill>
                  <a:srgbClr val="FF6600"/>
                </a:solidFill>
              </a:rPr>
              <a:t>%</a:t>
            </a:r>
          </a:p>
          <a:p>
            <a:pPr eaLnBrk="1" hangingPunct="1">
              <a:buFontTx/>
              <a:buNone/>
            </a:pPr>
            <a:endParaRPr lang="en-US" sz="2400" b="1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6600"/>
                </a:solidFill>
              </a:rPr>
              <a:t>D  75</a:t>
            </a:r>
            <a:r>
              <a:rPr lang="en-US" b="1" dirty="0">
                <a:solidFill>
                  <a:srgbClr val="FF6600"/>
                </a:solidFill>
              </a:rPr>
              <a:t>%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-82601" y="6228672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-108520" y="5181600"/>
            <a:ext cx="648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-108520" y="4065588"/>
            <a:ext cx="648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-77760" y="2899024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8686800" y="6237312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68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8686800" y="4071938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8686800" y="2889250"/>
            <a:ext cx="575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8610600" y="1196752"/>
            <a:ext cx="576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>
            <a:off x="-106048" y="1196752"/>
            <a:ext cx="717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zoom/>
    <p:sndAc>
      <p:stSnd>
        <p:snd r:embed="rId2" name="09. Who Correct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68313" y="573405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3975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630" name="Rectangle 7"/>
          <p:cNvSpPr>
            <a:spLocks noGrp="1" noChangeArrowheads="1"/>
          </p:cNvSpPr>
          <p:nvPr>
            <p:ph type="title"/>
          </p:nvPr>
        </p:nvSpPr>
        <p:spPr>
          <a:xfrm>
            <a:off x="908248" y="381000"/>
            <a:ext cx="7696200" cy="2057400"/>
          </a:xfrm>
        </p:spPr>
        <p:txBody>
          <a:bodyPr/>
          <a:lstStyle/>
          <a:p>
            <a:pPr eaLnBrk="1" hangingPunct="1"/>
            <a:r>
              <a:rPr lang="en-GB" sz="54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Question 3</a:t>
            </a:r>
            <a:endParaRPr lang="en-US" sz="5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31" name="Rectangle 8"/>
          <p:cNvSpPr>
            <a:spLocks noGrp="1" noChangeArrowheads="1"/>
          </p:cNvSpPr>
          <p:nvPr>
            <p:ph idx="1"/>
          </p:nvPr>
        </p:nvSpPr>
        <p:spPr>
          <a:xfrm>
            <a:off x="755576" y="2798762"/>
            <a:ext cx="7804150" cy="40592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6600"/>
                </a:solidFill>
              </a:rPr>
              <a:t>A</a:t>
            </a:r>
          </a:p>
          <a:p>
            <a:pPr eaLnBrk="1" hangingPunct="1">
              <a:buFontTx/>
              <a:buNone/>
            </a:pPr>
            <a:endParaRPr lang="en-US" sz="2000" b="1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6600"/>
                </a:solidFill>
              </a:rPr>
              <a:t>B</a:t>
            </a:r>
          </a:p>
          <a:p>
            <a:pPr eaLnBrk="1" hangingPunct="1">
              <a:buFontTx/>
              <a:buNone/>
            </a:pPr>
            <a:endParaRPr lang="en-US" sz="2000" b="1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6600"/>
                </a:solidFill>
              </a:rPr>
              <a:t>C  </a:t>
            </a:r>
            <a:endParaRPr lang="en-US" b="1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endParaRPr lang="en-US" sz="1600" b="1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D  Three in four of all people referred to Prevent have a learning disability/autism.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-69120" y="6154679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-43200" y="5147040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-91240" y="4156440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-45152" y="3166888"/>
            <a:ext cx="576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8626320" y="6156664"/>
            <a:ext cx="575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8686800" y="5138400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8686800" y="4156440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8686800" y="3174480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8610600" y="1412776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-70048" y="1412776"/>
            <a:ext cx="681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2" name="Tarda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Why is this?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064896" cy="4104456"/>
          </a:xfrm>
        </p:spPr>
        <p:txBody>
          <a:bodyPr/>
          <a:lstStyle/>
          <a:p>
            <a:pPr marL="0" indent="0"/>
            <a:r>
              <a:rPr lang="en-US" b="1" dirty="0" smtClean="0"/>
              <a:t>Any thoughts?</a:t>
            </a:r>
          </a:p>
          <a:p>
            <a:pPr marL="0" indent="0"/>
            <a:endParaRPr lang="en-US" b="1" dirty="0" smtClean="0"/>
          </a:p>
          <a:p>
            <a:pPr marL="0" indent="0"/>
            <a:r>
              <a:rPr lang="en-US" b="1" dirty="0" smtClean="0"/>
              <a:t>The Get SMART team said:</a:t>
            </a:r>
            <a:endParaRPr lang="en-US" b="1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“We find it harder to make friends.”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“We can find a community online.”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“People with autism like following rules.”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“We don’t see why people would lie to us.”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06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1840" y="2819400"/>
            <a:ext cx="5326360" cy="1143000"/>
          </a:xfrm>
        </p:spPr>
        <p:txBody>
          <a:bodyPr/>
          <a:lstStyle/>
          <a:p>
            <a:pPr eaLnBrk="1" hangingPunct="1"/>
            <a:r>
              <a:rPr lang="en-GB" sz="8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100,000</a:t>
            </a:r>
            <a:endParaRPr lang="en-US" sz="80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-117401" y="3483246"/>
            <a:ext cx="717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8610600" y="3487438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" name="Picture 1" descr="Screen Shot 2018-09-18 at 09.5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81" y="2603996"/>
            <a:ext cx="1193800" cy="1689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  <p:sndAc>
      <p:stSnd>
        <p:snd r:embed="rId2" name="cashreg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79512" y="1196752"/>
            <a:ext cx="4320480" cy="4509864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 charset="0"/>
              </a:rPr>
              <a:t>Damon Smith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He was 20 years old</a:t>
            </a:r>
            <a:endParaRPr lang="en-US" sz="2400" dirty="0">
              <a:latin typeface="Arial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He has autism</a:t>
            </a:r>
            <a:endParaRPr lang="en-US" sz="2400" dirty="0">
              <a:latin typeface="Arial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He is </a:t>
            </a:r>
            <a:r>
              <a:rPr lang="en-US" sz="2400" dirty="0">
                <a:latin typeface="Arial" charset="0"/>
              </a:rPr>
              <a:t>f</a:t>
            </a:r>
            <a:r>
              <a:rPr lang="en-US" sz="2400" dirty="0" smtClean="0">
                <a:latin typeface="Arial" charset="0"/>
              </a:rPr>
              <a:t>rom </a:t>
            </a:r>
            <a:r>
              <a:rPr lang="en-US" sz="2400" dirty="0">
                <a:latin typeface="Arial" charset="0"/>
              </a:rPr>
              <a:t>Newton Abbot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He planted a home</a:t>
            </a:r>
            <a:r>
              <a:rPr lang="en-US" sz="2400" dirty="0">
                <a:latin typeface="Arial" charset="0"/>
              </a:rPr>
              <a:t>-made bomb </a:t>
            </a:r>
            <a:r>
              <a:rPr lang="en-US" sz="2400" dirty="0" smtClean="0">
                <a:latin typeface="Arial" charset="0"/>
              </a:rPr>
              <a:t>on the </a:t>
            </a:r>
            <a:r>
              <a:rPr lang="en-US" sz="2400" dirty="0">
                <a:latin typeface="Arial" charset="0"/>
              </a:rPr>
              <a:t>underground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He used an online </a:t>
            </a:r>
            <a:r>
              <a:rPr lang="en-US" sz="2400" dirty="0">
                <a:latin typeface="Arial" charset="0"/>
              </a:rPr>
              <a:t>magazine to make bomb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He was sent to prison for 15 years</a:t>
            </a:r>
            <a:endParaRPr lang="en-US" sz="2400" dirty="0">
              <a:latin typeface="Arial" charset="0"/>
            </a:endParaRPr>
          </a:p>
        </p:txBody>
      </p:sp>
      <p:pic>
        <p:nvPicPr>
          <p:cNvPr id="34819" name="Content Placeholder 4" descr="Screen Shot 2018-03-15 at 12.04.06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" b="1077"/>
          <a:stretch>
            <a:fillRect/>
          </a:stretch>
        </p:blipFill>
        <p:spPr>
          <a:xfrm>
            <a:off x="4476576" y="1469754"/>
            <a:ext cx="3911848" cy="404747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584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Question 4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-70040" y="3446762"/>
            <a:ext cx="681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8610600" y="3446762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zoom/>
    <p:sndAc>
      <p:stSnd>
        <p:snd r:embed="rId2" name="drumroll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533400" y="2276475"/>
            <a:ext cx="8153400" cy="838200"/>
          </a:xfrm>
          <a:prstGeom prst="hexagon">
            <a:avLst>
              <a:gd name="adj" fmla="val 32604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487363" y="3454896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533400" y="4653657"/>
            <a:ext cx="8153400" cy="719559"/>
          </a:xfrm>
          <a:prstGeom prst="hexagon">
            <a:avLst>
              <a:gd name="adj" fmla="val 30902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611560" y="260648"/>
            <a:ext cx="8001000" cy="1643211"/>
          </a:xfrm>
          <a:prstGeom prst="hexagon">
            <a:avLst>
              <a:gd name="adj" fmla="val 8284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533400" y="5733256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02" name="Rectangle 7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8064822" cy="182245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When people are being radicalised, this mostly happens…</a:t>
            </a:r>
            <a:endParaRPr lang="en-US" sz="34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52" name="Rectangle 8"/>
          <p:cNvSpPr>
            <a:spLocks noGrp="1" noChangeArrowheads="1"/>
          </p:cNvSpPr>
          <p:nvPr>
            <p:ph idx="1"/>
          </p:nvPr>
        </p:nvSpPr>
        <p:spPr>
          <a:xfrm>
            <a:off x="755576" y="2380695"/>
            <a:ext cx="7620000" cy="44751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6600"/>
                </a:solidFill>
              </a:rPr>
              <a:t>A  On the street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6600"/>
                </a:solidFill>
              </a:rPr>
              <a:t>B  At political meetings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6600"/>
                </a:solidFill>
              </a:rPr>
              <a:t>C  Online</a:t>
            </a:r>
          </a:p>
          <a:p>
            <a:pPr eaLnBrk="1" hangingPunct="1">
              <a:buFontTx/>
              <a:buNone/>
            </a:pPr>
            <a:endParaRPr lang="en-US" sz="2800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6600"/>
                </a:solidFill>
              </a:rPr>
              <a:t>D  At the church or mosque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>
            <a:off x="-36448" y="6172200"/>
            <a:ext cx="576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>
            <a:off x="-50802" y="5013176"/>
            <a:ext cx="576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>
            <a:off x="-91586" y="3877982"/>
            <a:ext cx="576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-90758" y="2700039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503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8686800" y="5013176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H="1">
            <a:off x="8648700" y="3858685"/>
            <a:ext cx="575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H="1">
            <a:off x="8681648" y="2695575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H="1">
            <a:off x="8610600" y="1088260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 flipH="1">
            <a:off x="-90758" y="1088260"/>
            <a:ext cx="681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5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5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zoom/>
    <p:sndAc>
      <p:stSnd>
        <p:snd r:embed="rId2" name="09. Who Correct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uiExpand="1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533400" y="2636838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457200" y="3644900"/>
            <a:ext cx="8153400" cy="792163"/>
          </a:xfrm>
          <a:prstGeom prst="hexagon">
            <a:avLst>
              <a:gd name="adj" fmla="val 30878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533400" y="4653533"/>
            <a:ext cx="8153400" cy="791691"/>
          </a:xfrm>
          <a:prstGeom prst="hexagon">
            <a:avLst>
              <a:gd name="adj" fmla="val 3092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609600" y="225425"/>
            <a:ext cx="8001000" cy="2051050"/>
          </a:xfrm>
          <a:prstGeom prst="hexagon">
            <a:avLst>
              <a:gd name="adj" fmla="val 8289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539552" y="5661248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6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88640"/>
            <a:ext cx="7696200" cy="2057400"/>
          </a:xfrm>
        </p:spPr>
        <p:txBody>
          <a:bodyPr/>
          <a:lstStyle/>
          <a:p>
            <a:pPr eaLnBrk="1" hangingPunct="1"/>
            <a:r>
              <a:rPr lang="en-GB" sz="54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Question 4</a:t>
            </a:r>
            <a:endParaRPr lang="en-US" sz="5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7" name="Rectangle 8"/>
          <p:cNvSpPr>
            <a:spLocks noGrp="1" noChangeArrowheads="1"/>
          </p:cNvSpPr>
          <p:nvPr>
            <p:ph idx="1"/>
          </p:nvPr>
        </p:nvSpPr>
        <p:spPr>
          <a:xfrm>
            <a:off x="800100" y="2725738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6600"/>
                </a:solidFill>
              </a:rPr>
              <a:t>A</a:t>
            </a:r>
          </a:p>
          <a:p>
            <a:pPr eaLnBrk="1" hangingPunct="1">
              <a:buFontTx/>
              <a:buNone/>
            </a:pPr>
            <a:endParaRPr lang="en-US" sz="2000" b="1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FF6600"/>
                </a:solidFill>
              </a:rPr>
              <a:t>B</a:t>
            </a:r>
          </a:p>
          <a:p>
            <a:pPr eaLnBrk="1" hangingPunct="1">
              <a:buFontTx/>
              <a:buNone/>
            </a:pPr>
            <a:endParaRPr lang="en-US" sz="1100" b="1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sz="2600" b="1" dirty="0">
                <a:solidFill>
                  <a:srgbClr val="FF0000"/>
                </a:solidFill>
              </a:rPr>
              <a:t>C  </a:t>
            </a:r>
            <a:r>
              <a:rPr lang="en-US" sz="2600" b="1" dirty="0">
                <a:solidFill>
                  <a:srgbClr val="FF0000"/>
                </a:solidFill>
              </a:rPr>
              <a:t>More than half of grooming for </a:t>
            </a:r>
            <a:r>
              <a:rPr lang="en-US" sz="2600" b="1" dirty="0" err="1">
                <a:solidFill>
                  <a:srgbClr val="FF0000"/>
                </a:solidFill>
              </a:rPr>
              <a:t>radicalisation</a:t>
            </a:r>
            <a:r>
              <a:rPr lang="en-US" sz="2600" b="1" dirty="0">
                <a:solidFill>
                  <a:srgbClr val="FF0000"/>
                </a:solidFill>
              </a:rPr>
              <a:t> is taking place online.</a:t>
            </a:r>
            <a:endParaRPr lang="en-US" sz="26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sz="1200" b="1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FF6600"/>
                </a:solidFill>
              </a:rPr>
              <a:t>D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-34020" y="6094858"/>
            <a:ext cx="576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-36448" y="5062504"/>
            <a:ext cx="576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-65856" y="4054392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-65856" y="3055938"/>
            <a:ext cx="576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8686800" y="6092820"/>
            <a:ext cx="503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8686800" y="5051164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8615788" y="4043052"/>
            <a:ext cx="611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8686800" y="3055938"/>
            <a:ext cx="648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>
            <a:off x="8610600" y="1268760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-108520" y="1268760"/>
            <a:ext cx="717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2" name="Tarda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5856" y="2819400"/>
            <a:ext cx="5182344" cy="1143000"/>
          </a:xfrm>
        </p:spPr>
        <p:txBody>
          <a:bodyPr/>
          <a:lstStyle/>
          <a:p>
            <a:pPr eaLnBrk="1" hangingPunct="1"/>
            <a:r>
              <a:rPr lang="en-GB" sz="8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250,000</a:t>
            </a:r>
            <a:endParaRPr lang="en-US" sz="80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flipH="1">
            <a:off x="-70040" y="3471180"/>
            <a:ext cx="681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H="1">
            <a:off x="8610600" y="3489668"/>
            <a:ext cx="648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" name="Picture 1" descr="Screen Shot 2018-09-18 at 09.5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3996"/>
            <a:ext cx="1193800" cy="1689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  <p:sndAc>
      <p:stSnd>
        <p:snd r:embed="rId2" name="cashreg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Question 5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H="1">
            <a:off x="-36512" y="34290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zoom/>
    <p:sndAc>
      <p:stSnd>
        <p:snd r:embed="rId2" name="drumroll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533400" y="2787352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533400" y="3777952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533400" y="4768552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533400" y="5759152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798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In Devon most referrals to Prevent are for . . . 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8" name="Rectangle 8"/>
          <p:cNvSpPr>
            <a:spLocks noGrp="1" noChangeArrowheads="1"/>
          </p:cNvSpPr>
          <p:nvPr>
            <p:ph idx="1"/>
          </p:nvPr>
        </p:nvSpPr>
        <p:spPr>
          <a:xfrm>
            <a:off x="755576" y="2780928"/>
            <a:ext cx="8243887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6600"/>
                </a:solidFill>
              </a:rPr>
              <a:t>A  </a:t>
            </a:r>
            <a:r>
              <a:rPr lang="en-GB" dirty="0">
                <a:solidFill>
                  <a:srgbClr val="FF6600"/>
                </a:solidFill>
              </a:rPr>
              <a:t>girls and </a:t>
            </a:r>
            <a:r>
              <a:rPr lang="en-GB" dirty="0" smtClean="0">
                <a:solidFill>
                  <a:srgbClr val="FF6600"/>
                </a:solidFill>
              </a:rPr>
              <a:t>women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6600"/>
                </a:solidFill>
              </a:rPr>
              <a:t>B  </a:t>
            </a:r>
            <a:r>
              <a:rPr lang="en-GB" dirty="0">
                <a:solidFill>
                  <a:srgbClr val="FF6600"/>
                </a:solidFill>
              </a:rPr>
              <a:t>boys and </a:t>
            </a:r>
            <a:r>
              <a:rPr lang="en-GB" dirty="0" smtClean="0">
                <a:solidFill>
                  <a:srgbClr val="FF6600"/>
                </a:solidFill>
              </a:rPr>
              <a:t>men</a:t>
            </a:r>
          </a:p>
          <a:p>
            <a:pPr eaLnBrk="1" hangingPunct="1">
              <a:buFontTx/>
              <a:buNone/>
            </a:pPr>
            <a:endParaRPr lang="en-US" sz="1800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6600"/>
                </a:solidFill>
              </a:rPr>
              <a:t>C  it’s about the </a:t>
            </a:r>
            <a:r>
              <a:rPr lang="en-US" dirty="0" smtClean="0">
                <a:solidFill>
                  <a:srgbClr val="FF6600"/>
                </a:solidFill>
              </a:rPr>
              <a:t>same</a:t>
            </a:r>
          </a:p>
          <a:p>
            <a:pPr eaLnBrk="1" hangingPunct="1">
              <a:buFontTx/>
              <a:buNone/>
            </a:pPr>
            <a:endParaRPr lang="en-US" sz="1800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6600"/>
                </a:solidFill>
              </a:rPr>
              <a:t>D  </a:t>
            </a:r>
            <a:r>
              <a:rPr lang="en-GB" dirty="0">
                <a:solidFill>
                  <a:srgbClr val="FF6600"/>
                </a:solidFill>
              </a:rPr>
              <a:t>we don’t know, no records are kept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>
            <a:off x="-79929" y="6181081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-79929" y="5190481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>
            <a:off x="-144044" y="4191000"/>
            <a:ext cx="68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-71048" y="3209281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648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576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H="1">
            <a:off x="8610600" y="1421157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 flipH="1">
            <a:off x="-81877" y="1430538"/>
            <a:ext cx="681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4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zoom/>
    <p:sndAc>
      <p:stSnd>
        <p:snd r:embed="rId2" name="09. Who Correct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539750" y="475104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539750" y="3742928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533400" y="583116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822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en-GB" sz="5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Question 5</a:t>
            </a:r>
            <a:endParaRPr lang="en-US" sz="5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3" name="Rectangle 8"/>
          <p:cNvSpPr>
            <a:spLocks noGrp="1" noChangeArrowheads="1"/>
          </p:cNvSpPr>
          <p:nvPr>
            <p:ph idx="1"/>
          </p:nvPr>
        </p:nvSpPr>
        <p:spPr>
          <a:xfrm>
            <a:off x="773338" y="2835174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6600"/>
                </a:solidFill>
              </a:rPr>
              <a:t>A  </a:t>
            </a:r>
            <a:endParaRPr lang="en-US" b="1" dirty="0" smtClean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endParaRPr lang="en-US" sz="2000" b="1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B  </a:t>
            </a:r>
            <a:r>
              <a:rPr lang="en-GB" b="1" dirty="0">
                <a:solidFill>
                  <a:srgbClr val="FF0000"/>
                </a:solidFill>
              </a:rPr>
              <a:t>Nearly all (95%) are boys/men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FF6600"/>
                </a:solidFill>
              </a:rPr>
              <a:t>C  </a:t>
            </a:r>
            <a:endParaRPr lang="en-US" b="1" dirty="0" smtClean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FF6600"/>
                </a:solidFill>
              </a:rPr>
              <a:t>D  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-117401" y="6255074"/>
            <a:ext cx="648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H="1">
            <a:off x="-72996" y="5181600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H="1">
            <a:off x="-79929" y="4164357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>
            <a:off x="-90758" y="3168571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>
            <a:off x="8686800" y="6243248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>
            <a:off x="8686799" y="5172719"/>
            <a:ext cx="576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8686800" y="4164357"/>
            <a:ext cx="503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flipH="1">
            <a:off x="8686800" y="3164876"/>
            <a:ext cx="503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 flipH="1">
            <a:off x="8610600" y="1430038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 flipH="1">
            <a:off x="-90758" y="1430038"/>
            <a:ext cx="681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2" name="Tarda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Why is this?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3600" b="1" dirty="0" smtClean="0"/>
              <a:t>Any thoughts?</a:t>
            </a:r>
          </a:p>
          <a:p>
            <a:pPr marL="0" indent="0"/>
            <a:r>
              <a:rPr lang="en-US" sz="3600" b="1" dirty="0" smtClean="0"/>
              <a:t>The Get SMART team said:</a:t>
            </a:r>
            <a:endParaRPr lang="en-US" sz="3600" b="1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Boys can be less grown up!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Boys are more likely to game online.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Boys are often more violent.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Boys are less likely to share their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03848" y="2819400"/>
            <a:ext cx="5254352" cy="1143000"/>
          </a:xfrm>
        </p:spPr>
        <p:txBody>
          <a:bodyPr/>
          <a:lstStyle/>
          <a:p>
            <a:pPr eaLnBrk="1" hangingPunct="1"/>
            <a:r>
              <a:rPr lang="en-GB" sz="8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500,000</a:t>
            </a:r>
            <a:endParaRPr lang="en-US" sz="80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H="1">
            <a:off x="-53286" y="3478557"/>
            <a:ext cx="645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H="1">
            <a:off x="8610600" y="3478557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" name="Picture 2" descr="Screen Shot 2018-09-18 at 09.5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36912"/>
            <a:ext cx="1193800" cy="1689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  <p:sndAc>
      <p:stSnd>
        <p:snd r:embed="rId2" name="cashreg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600" y="2780928"/>
            <a:ext cx="5472608" cy="1143000"/>
          </a:xfrm>
        </p:spPr>
        <p:txBody>
          <a:bodyPr/>
          <a:lstStyle/>
          <a:p>
            <a:pPr eaLnBrk="1" hangingPunct="1"/>
            <a:r>
              <a:rPr lang="en-US" sz="8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Question </a:t>
            </a:r>
            <a:r>
              <a:rPr lang="en-US" sz="8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endParaRPr lang="en-US" sz="80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H="1">
            <a:off x="-35524" y="3429000"/>
            <a:ext cx="645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H="1">
            <a:off x="8610600" y="3429000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251029"/>
      </p:ext>
    </p:extLst>
  </p:cSld>
  <p:clrMapOvr>
    <a:masterClrMapping/>
  </p:clrMapOvr>
  <p:transition xmlns:p14="http://schemas.microsoft.com/office/powerpoint/2010/main">
    <p:zoom/>
    <p:sndAc>
      <p:stSnd>
        <p:snd r:embed="rId2" name="drumroll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79512" y="1303337"/>
            <a:ext cx="4032448" cy="4789959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latin typeface="Arial" charset="0"/>
              </a:rPr>
              <a:t>Lloyd </a:t>
            </a:r>
            <a:r>
              <a:rPr lang="en-US" sz="2800" dirty="0" err="1">
                <a:latin typeface="Arial" charset="0"/>
              </a:rPr>
              <a:t>Gunton</a:t>
            </a:r>
            <a:endParaRPr lang="en-US" sz="2800" dirty="0">
              <a:latin typeface="Arial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Arial" charset="0"/>
              </a:rPr>
              <a:t>17-years-old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Arial" charset="0"/>
              </a:rPr>
              <a:t>Has autism</a:t>
            </a:r>
            <a:endParaRPr lang="en-US" sz="2800" dirty="0">
              <a:latin typeface="Arial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Arial" charset="0"/>
              </a:rPr>
              <a:t>Read things </a:t>
            </a:r>
            <a:r>
              <a:rPr lang="en-US" sz="2800" dirty="0" smtClean="0">
                <a:latin typeface="Arial" charset="0"/>
              </a:rPr>
              <a:t>about terrorism online</a:t>
            </a:r>
            <a:endParaRPr lang="en-US" sz="2800" dirty="0">
              <a:latin typeface="Arial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Arial" charset="0"/>
              </a:rPr>
              <a:t>Said he was going become a terrorist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Arial" charset="0"/>
              </a:rPr>
              <a:t>In prison for at least 11 years</a:t>
            </a:r>
          </a:p>
          <a:p>
            <a:endParaRPr lang="en-US" dirty="0">
              <a:latin typeface="Arial" charset="0"/>
            </a:endParaRPr>
          </a:p>
        </p:txBody>
      </p:sp>
      <p:pic>
        <p:nvPicPr>
          <p:cNvPr id="19459" name="Content Placeholder 6" descr="Screen Shot 2018-03-13 at 10.36.41.pn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t="-943" r="4446" b="4060"/>
          <a:stretch/>
        </p:blipFill>
        <p:spPr>
          <a:xfrm>
            <a:off x="4211960" y="1412776"/>
            <a:ext cx="4184301" cy="439563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539750" y="3796558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549275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539750" y="5875338"/>
            <a:ext cx="8153400" cy="722014"/>
          </a:xfrm>
          <a:prstGeom prst="hexagon">
            <a:avLst>
              <a:gd name="adj" fmla="val 30884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504825" y="4824309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0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Question </a:t>
            </a:r>
            <a:r>
              <a:rPr lang="en-GB" sz="3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GB" sz="36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3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What might tell you someone is being radicalised . . .  </a:t>
            </a:r>
            <a:endParaRPr lang="en-US" sz="3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1" name="Rectangle 8"/>
          <p:cNvSpPr>
            <a:spLocks noGrp="1" noChangeArrowheads="1"/>
          </p:cNvSpPr>
          <p:nvPr>
            <p:ph idx="1"/>
          </p:nvPr>
        </p:nvSpPr>
        <p:spPr>
          <a:xfrm>
            <a:off x="755576" y="2922984"/>
            <a:ext cx="7620000" cy="3962400"/>
          </a:xfrm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6600"/>
                </a:solidFill>
              </a:rPr>
              <a:t>A </a:t>
            </a:r>
            <a:r>
              <a:rPr lang="en-US" sz="2800" dirty="0" smtClean="0">
                <a:solidFill>
                  <a:srgbClr val="FF6600"/>
                </a:solidFill>
              </a:rPr>
              <a:t> secretive </a:t>
            </a:r>
            <a:r>
              <a:rPr lang="en-US" sz="2800" dirty="0">
                <a:solidFill>
                  <a:srgbClr val="FF6600"/>
                </a:solidFill>
              </a:rPr>
              <a:t>internet use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6600"/>
                </a:solidFill>
              </a:rPr>
              <a:t>B  sudden interest in religion or politics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6600"/>
                </a:solidFill>
              </a:rPr>
              <a:t>C  people losing touch with family and </a:t>
            </a:r>
            <a:r>
              <a:rPr lang="en-US" sz="2800" dirty="0" smtClean="0">
                <a:solidFill>
                  <a:srgbClr val="FF6600"/>
                </a:solidFill>
              </a:rPr>
              <a:t>friends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D  </a:t>
            </a:r>
            <a:r>
              <a:rPr lang="en-US" sz="2800" dirty="0">
                <a:solidFill>
                  <a:srgbClr val="FF6600"/>
                </a:solidFill>
              </a:rPr>
              <a:t>sharing an interest in violent images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-73977" y="6237312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H="1">
            <a:off x="-36990" y="5243245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 flipH="1">
            <a:off x="-71530" y="4215658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H="1">
            <a:off x="-53286" y="3200400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 flipH="1">
            <a:off x="8697748" y="6215996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8663522" y="5252814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H="1">
            <a:off x="8699130" y="4215658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648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H="1">
            <a:off x="8610600" y="1421157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H="1">
            <a:off x="-45393" y="1412776"/>
            <a:ext cx="645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2" name="Tarda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539750" y="37719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549275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539750" y="5805264"/>
            <a:ext cx="8153400" cy="794022"/>
          </a:xfrm>
          <a:prstGeom prst="hexagon">
            <a:avLst>
              <a:gd name="adj" fmla="val 30884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539552" y="4797152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0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en-GB" sz="4400" dirty="0" smtClean="0">
                <a:latin typeface="Arial" charset="0"/>
                <a:ea typeface="ＭＳ Ｐゴシック" charset="0"/>
                <a:cs typeface="ＭＳ Ｐゴシック" charset="0"/>
              </a:rPr>
              <a:t>All of them!</a:t>
            </a:r>
            <a:r>
              <a:rPr lang="en-GB" sz="36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3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Any of these might tell you someone is being radicalised . . .  </a:t>
            </a:r>
            <a:endParaRPr lang="en-US" sz="3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1" name="Rectangle 8"/>
          <p:cNvSpPr>
            <a:spLocks noGrp="1" noChangeArrowheads="1"/>
          </p:cNvSpPr>
          <p:nvPr>
            <p:ph idx="1"/>
          </p:nvPr>
        </p:nvSpPr>
        <p:spPr>
          <a:xfrm>
            <a:off x="806450" y="2921280"/>
            <a:ext cx="7620000" cy="3962400"/>
          </a:xfrm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A secretive internet use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B  sudden interest in religion or politics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C </a:t>
            </a:r>
            <a:r>
              <a:rPr lang="en-US" sz="2800" dirty="0" smtClean="0">
                <a:solidFill>
                  <a:srgbClr val="FF0000"/>
                </a:solidFill>
              </a:rPr>
              <a:t> people </a:t>
            </a:r>
            <a:r>
              <a:rPr lang="en-US" sz="2800" dirty="0">
                <a:solidFill>
                  <a:srgbClr val="FF0000"/>
                </a:solidFill>
              </a:rPr>
              <a:t>losing touch with family and </a:t>
            </a:r>
            <a:r>
              <a:rPr lang="en-US" sz="2800" dirty="0" smtClean="0">
                <a:solidFill>
                  <a:srgbClr val="FF0000"/>
                </a:solidFill>
              </a:rPr>
              <a:t>friends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  </a:t>
            </a:r>
            <a:r>
              <a:rPr lang="en-US" sz="2800" dirty="0">
                <a:solidFill>
                  <a:srgbClr val="FF0000"/>
                </a:solidFill>
              </a:rPr>
              <a:t>sharing an interest in violent images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-65688" y="6198151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H="1">
            <a:off x="-54740" y="5214447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 flipH="1">
            <a:off x="-43792" y="4191000"/>
            <a:ext cx="576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H="1">
            <a:off x="-32844" y="3200400"/>
            <a:ext cx="576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 flipH="1">
            <a:off x="8697748" y="6205047"/>
            <a:ext cx="503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8697748" y="5214447"/>
            <a:ext cx="53999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H="1">
            <a:off x="8686799" y="4191000"/>
            <a:ext cx="648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H="1">
            <a:off x="8686799" y="3200400"/>
            <a:ext cx="68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H="1">
            <a:off x="-47460" y="1423725"/>
            <a:ext cx="645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078084"/>
      </p:ext>
    </p:extLst>
  </p:cSld>
  <p:clrMapOvr>
    <a:masterClrMapping/>
  </p:clrMapOvr>
  <p:transition xmlns:p14="http://schemas.microsoft.com/office/powerpoint/2010/main">
    <p:sndAc>
      <p:stSnd>
        <p:snd r:embed="rId2" name="Tarda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195736" y="2819400"/>
            <a:ext cx="5576664" cy="1143000"/>
          </a:xfrm>
        </p:spPr>
        <p:txBody>
          <a:bodyPr/>
          <a:lstStyle/>
          <a:p>
            <a:pPr eaLnBrk="1" hangingPunct="1"/>
            <a:r>
              <a:rPr lang="en-GB" sz="8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1,000,000</a:t>
            </a:r>
            <a:endParaRPr lang="en-US" sz="80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-76636" y="3472353"/>
            <a:ext cx="681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H="1">
            <a:off x="8610600" y="3483302"/>
            <a:ext cx="61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" name="Picture 1" descr="Screen Shot 2018-09-18 at 09.5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3996"/>
            <a:ext cx="1193800" cy="1689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  <p:sndAc>
      <p:stSnd>
        <p:snd r:embed="rId2" name="cashreg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36289" y="1701428"/>
            <a:ext cx="8512175" cy="359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erpetua Titling MT" pitchFamily="18" charset="0"/>
                <a:ea typeface="+mn-ea"/>
                <a:cs typeface="+mn-cs"/>
              </a:rPr>
              <a:t>Congratulations!</a:t>
            </a:r>
            <a:b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erpetua Titling MT" pitchFamily="18" charset="0"/>
                <a:ea typeface="+mn-ea"/>
                <a:cs typeface="+mn-cs"/>
              </a:rPr>
            </a:br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erpetua Titling MT" pitchFamily="18" charset="0"/>
                <a:ea typeface="+mn-ea"/>
                <a:cs typeface="+mn-cs"/>
              </a:rPr>
              <a:t/>
            </a:r>
            <a:b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erpetua Titling MT" pitchFamily="18" charset="0"/>
                <a:ea typeface="+mn-ea"/>
                <a:cs typeface="+mn-cs"/>
              </a:rPr>
            </a:br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erpetua Titling MT" pitchFamily="18" charset="0"/>
                <a:ea typeface="+mn-ea"/>
                <a:cs typeface="+mn-cs"/>
              </a:rPr>
              <a:t>You are a winner!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ucida Console" pitchFamily="49" charset="0"/>
              <a:ea typeface="+mn-ea"/>
              <a:cs typeface="+mn-cs"/>
            </a:endParaRPr>
          </a:p>
        </p:txBody>
      </p:sp>
      <p:pic>
        <p:nvPicPr>
          <p:cNvPr id="39938" name="45FAA57F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395536" y="773832"/>
            <a:ext cx="73803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Grooming: </a:t>
            </a:r>
            <a:r>
              <a:rPr lang="en-US" sz="4400" b="1" dirty="0">
                <a:solidFill>
                  <a:srgbClr val="FF0000"/>
                </a:solidFill>
              </a:rPr>
              <a:t>how it happens</a:t>
            </a: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n-GB" sz="2800" dirty="0" smtClean="0">
                <a:cs typeface="Arial" charset="0"/>
              </a:rPr>
              <a:t>Identify a vulnerable person.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n-GB" sz="2800" dirty="0" smtClean="0">
                <a:cs typeface="Arial" charset="0"/>
              </a:rPr>
              <a:t>Befriend and support them.</a:t>
            </a:r>
            <a:endParaRPr lang="en-GB" sz="2800" dirty="0">
              <a:cs typeface="Arial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n-GB" sz="2800" dirty="0" smtClean="0">
                <a:cs typeface="Arial" charset="0"/>
              </a:rPr>
              <a:t>Isolate them from their </a:t>
            </a:r>
            <a:r>
              <a:rPr lang="en-GB" sz="2800" dirty="0">
                <a:cs typeface="Arial" charset="0"/>
              </a:rPr>
              <a:t>friends and </a:t>
            </a:r>
            <a:r>
              <a:rPr lang="en-GB" sz="2800" dirty="0" smtClean="0">
                <a:cs typeface="Arial" charset="0"/>
              </a:rPr>
              <a:t>family.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n-GB" sz="2800" dirty="0" smtClean="0">
                <a:cs typeface="Arial" charset="0"/>
              </a:rPr>
              <a:t>Change </a:t>
            </a:r>
            <a:r>
              <a:rPr lang="en-GB" sz="2800" dirty="0">
                <a:cs typeface="Arial" charset="0"/>
              </a:rPr>
              <a:t>what they believe.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n-GB" sz="2800" dirty="0" smtClean="0">
                <a:cs typeface="Arial" charset="0"/>
              </a:rPr>
              <a:t>Recruit them.</a:t>
            </a:r>
            <a:endParaRPr lang="en-GB" sz="2800" dirty="0">
              <a:cs typeface="Arial" charset="0"/>
            </a:endParaRPr>
          </a:p>
          <a:p>
            <a:pPr>
              <a:spcBef>
                <a:spcPts val="700"/>
              </a:spcBef>
              <a:buClrTx/>
              <a:buFontTx/>
              <a:buNone/>
            </a:pPr>
            <a:endParaRPr lang="en-GB" sz="2800" dirty="0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37" y="548680"/>
            <a:ext cx="7764463" cy="1135063"/>
          </a:xfrm>
        </p:spPr>
        <p:txBody>
          <a:bodyPr/>
          <a:lstStyle/>
          <a:p>
            <a:r>
              <a:rPr lang="en-US" sz="6600" dirty="0" smtClean="0"/>
              <a:t>Grooming</a:t>
            </a:r>
            <a:endParaRPr lang="en-US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248472" cy="4400128"/>
          </a:xfrm>
        </p:spPr>
        <p:txBody>
          <a:bodyPr/>
          <a:lstStyle/>
          <a:p>
            <a:r>
              <a:rPr lang="en-US" dirty="0" smtClean="0"/>
              <a:t>The Get SMART team watched a video about a man called Adam </a:t>
            </a:r>
            <a:r>
              <a:rPr lang="en-US" dirty="0" err="1" smtClean="0"/>
              <a:t>Deen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was groomed and joined a terrorist group.</a:t>
            </a:r>
          </a:p>
          <a:p>
            <a:r>
              <a:rPr lang="en-US" dirty="0" smtClean="0"/>
              <a:t>When the team talked about him they said… </a:t>
            </a:r>
            <a:endParaRPr lang="en-US" dirty="0"/>
          </a:p>
        </p:txBody>
      </p:sp>
      <p:pic>
        <p:nvPicPr>
          <p:cNvPr id="6" name="Content Placeholder 5" descr="Screen Shot 2018-05-11 at 12.05.33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8" r="12118"/>
          <a:stretch>
            <a:fillRect/>
          </a:stretch>
        </p:blipFill>
        <p:spPr>
          <a:xfrm>
            <a:off x="5013165" y="2276872"/>
            <a:ext cx="3375259" cy="3168352"/>
          </a:xfrm>
        </p:spPr>
      </p:pic>
    </p:spTree>
    <p:extLst>
      <p:ext uri="{BB962C8B-B14F-4D97-AF65-F5344CB8AC3E}">
        <p14:creationId xmlns:p14="http://schemas.microsoft.com/office/powerpoint/2010/main" val="297212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32657"/>
            <a:ext cx="7764463" cy="1152128"/>
          </a:xfrm>
        </p:spPr>
        <p:txBody>
          <a:bodyPr/>
          <a:lstStyle/>
          <a:p>
            <a:r>
              <a:rPr lang="en-US" sz="6600" dirty="0" smtClean="0"/>
              <a:t>Grooming</a:t>
            </a:r>
            <a:endParaRPr lang="en-US" sz="6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663377"/>
            <a:ext cx="8316416" cy="3997871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“He was looking for people to understand him.”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“He was taken in by powerful images.”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“He was interested in the ideas, and that was exploited.”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“The group filled a hole for him. It must have been like being reborn.”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“It was a gradual process.”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“He felt obliged, like it was his duty.”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“It gave him a sense of belonging, like he had a place in the world.”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“The group leader became his father figure.”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3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79512" y="134839"/>
            <a:ext cx="6768752" cy="12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en-GB" sz="4600" b="1" dirty="0" smtClean="0">
                <a:solidFill>
                  <a:srgbClr val="FF0000"/>
                </a:solidFill>
              </a:rPr>
              <a:t>How can we all stay safer online?</a:t>
            </a:r>
            <a:endParaRPr lang="en-GB" sz="4600" b="1" dirty="0">
              <a:solidFill>
                <a:srgbClr val="FF0000"/>
              </a:solidFill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9512" y="1700807"/>
            <a:ext cx="8784976" cy="491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12763" indent="-511175"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344488" indent="-342900" hangingPunct="1">
              <a:spcBef>
                <a:spcPts val="563"/>
              </a:spcBef>
              <a:spcAft>
                <a:spcPts val="1425"/>
              </a:spcAft>
              <a:buSzPct val="45000"/>
              <a:buFont typeface="Wingdings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Do you really know who you are talking to?</a:t>
            </a:r>
          </a:p>
          <a:p>
            <a:pPr marL="344488" indent="-342900" hangingPunct="1">
              <a:spcBef>
                <a:spcPts val="563"/>
              </a:spcBef>
              <a:spcAft>
                <a:spcPts val="1425"/>
              </a:spcAft>
              <a:buSzPct val="45000"/>
              <a:buFont typeface="Wingdings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Don’t share too much about yourself.</a:t>
            </a:r>
          </a:p>
          <a:p>
            <a:pPr marL="344488" indent="-342900" hangingPunct="1">
              <a:spcBef>
                <a:spcPts val="563"/>
              </a:spcBef>
              <a:spcAft>
                <a:spcPts val="1425"/>
              </a:spcAft>
              <a:buSzPct val="45000"/>
              <a:buFont typeface="Wingdings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Look at your privacy settings.</a:t>
            </a:r>
          </a:p>
          <a:p>
            <a:pPr marL="344488" indent="-342900" hangingPunct="1">
              <a:spcBef>
                <a:spcPts val="563"/>
              </a:spcBef>
              <a:spcAft>
                <a:spcPts val="1425"/>
              </a:spcAft>
              <a:buSzPct val="45000"/>
              <a:buFont typeface="Wingdings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Don’t friend anyone you don’t really know.</a:t>
            </a:r>
          </a:p>
          <a:p>
            <a:pPr marL="344488" indent="-342900" hangingPunct="1">
              <a:spcBef>
                <a:spcPts val="563"/>
              </a:spcBef>
              <a:spcAft>
                <a:spcPts val="1425"/>
              </a:spcAft>
              <a:buSzPct val="45000"/>
              <a:buFont typeface="Wingdings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Don’t believe everything people online tell you.</a:t>
            </a:r>
          </a:p>
          <a:p>
            <a:pPr marL="344488" indent="-342900" hangingPunct="1">
              <a:spcBef>
                <a:spcPts val="563"/>
              </a:spcBef>
              <a:spcAft>
                <a:spcPts val="1425"/>
              </a:spcAft>
              <a:buSzPct val="45000"/>
              <a:buFont typeface="Wingdings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If something scares or upsets you, tell someone!</a:t>
            </a:r>
          </a:p>
          <a:p>
            <a:pPr marL="514350" algn="ctr" hangingPunct="1">
              <a:spcBef>
                <a:spcPts val="563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GB" sz="3400" b="1" i="1" dirty="0">
                <a:solidFill>
                  <a:srgbClr val="FF0000"/>
                </a:solidFill>
              </a:rPr>
              <a:t>Who would you </a:t>
            </a:r>
            <a:r>
              <a:rPr lang="en-GB" sz="3400" b="1" i="1" dirty="0" smtClean="0">
                <a:solidFill>
                  <a:srgbClr val="FF0000"/>
                </a:solidFill>
              </a:rPr>
              <a:t>tell if you thought someone was being radicalised?</a:t>
            </a:r>
            <a:endParaRPr lang="en-GB" sz="3400" b="1" i="1" dirty="0">
              <a:solidFill>
                <a:srgbClr val="FF0000"/>
              </a:solidFill>
            </a:endParaRPr>
          </a:p>
          <a:p>
            <a:pPr marL="1588" indent="0" hangingPunct="1">
              <a:spcBef>
                <a:spcPts val="563"/>
              </a:spcBef>
              <a:spcAft>
                <a:spcPts val="1425"/>
              </a:spcAft>
              <a:buSzPct val="45000"/>
            </a:pPr>
            <a:endParaRPr lang="en-GB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04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64463" cy="1135063"/>
          </a:xfrm>
          <a:ln/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7200" i="1" dirty="0" smtClean="0"/>
              <a:t>Finally…</a:t>
            </a:r>
            <a:endParaRPr lang="en-GB" sz="72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004048" y="2204864"/>
            <a:ext cx="3806825" cy="3168352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Does anyone have any questions?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Please fill in your quiz.</a:t>
            </a:r>
            <a:endParaRPr lang="en-US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3"/>
            <a:ext cx="4176464" cy="321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97706" y="692696"/>
            <a:ext cx="7766050" cy="1136650"/>
          </a:xfrm>
          <a:ln/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 dirty="0" smtClean="0"/>
              <a:t>Thanks </a:t>
            </a:r>
            <a:r>
              <a:rPr lang="en-GB" i="1" dirty="0"/>
              <a:t>for joining in</a:t>
            </a:r>
            <a:r>
              <a:rPr lang="en-GB" i="1" dirty="0" smtClean="0"/>
              <a:t>!</a:t>
            </a:r>
            <a:br>
              <a:rPr lang="en-GB" i="1" dirty="0" smtClean="0"/>
            </a:br>
            <a:r>
              <a:rPr lang="en-GB" i="1" dirty="0" smtClean="0"/>
              <a:t>      - The </a:t>
            </a:r>
            <a:r>
              <a:rPr lang="en-GB" i="1" dirty="0" smtClean="0">
                <a:solidFill>
                  <a:srgbClr val="3333CC"/>
                </a:solidFill>
              </a:rPr>
              <a:t>Get SMART </a:t>
            </a:r>
            <a:r>
              <a:rPr lang="en-GB" i="1" dirty="0" smtClean="0"/>
              <a:t>team</a:t>
            </a:r>
            <a:endParaRPr lang="en-GB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384376" cy="260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 descr="Get SMART logo bann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949280"/>
            <a:ext cx="6156176" cy="5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22987"/>
      </p:ext>
    </p:extLst>
  </p:cSld>
  <p:clrMapOvr>
    <a:masterClrMapping/>
  </p:clrMapOvr>
  <p:transition xmlns:p14="http://schemas.microsoft.com/office/powerpoint/2010/main" spd="med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08" y="430213"/>
            <a:ext cx="8316416" cy="14954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0" i="1" dirty="0"/>
              <a:t>T</a:t>
            </a:r>
            <a:r>
              <a:rPr lang="en-GB" sz="6000" i="1" dirty="0" smtClean="0"/>
              <a:t>he </a:t>
            </a:r>
            <a:r>
              <a:rPr lang="en-GB" sz="6000" i="1" dirty="0"/>
              <a:t>Get SMART </a:t>
            </a:r>
            <a:r>
              <a:rPr lang="en-GB" sz="6000" i="1" dirty="0" smtClean="0"/>
              <a:t>team</a:t>
            </a:r>
            <a:endParaRPr lang="en-GB" sz="6000" i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772816"/>
            <a:ext cx="8532441" cy="3997747"/>
          </a:xfrm>
          <a:ln/>
        </p:spPr>
        <p:txBody>
          <a:bodyPr/>
          <a:lstStyle/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sz="2800" dirty="0" smtClean="0"/>
              <a:t>Was </a:t>
            </a:r>
            <a:r>
              <a:rPr lang="en-GB" sz="2800" dirty="0"/>
              <a:t>funded by </a:t>
            </a:r>
            <a:r>
              <a:rPr lang="en-GB" sz="2800" dirty="0" smtClean="0"/>
              <a:t>Google and ISD (Institute for Strategic Dialogue)</a:t>
            </a:r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sz="2800" dirty="0" smtClean="0"/>
              <a:t>A peer education project for young people with learning disabilities</a:t>
            </a:r>
            <a:endParaRPr lang="en-GB" sz="2800" dirty="0"/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sz="2800" dirty="0" smtClean="0"/>
              <a:t>They </a:t>
            </a:r>
            <a:r>
              <a:rPr lang="en-GB" sz="2800" dirty="0"/>
              <a:t>talked about </a:t>
            </a:r>
            <a:r>
              <a:rPr lang="en-GB" sz="2800" dirty="0" smtClean="0"/>
              <a:t>their </a:t>
            </a:r>
            <a:r>
              <a:rPr lang="en-GB" sz="2800" dirty="0"/>
              <a:t>life online</a:t>
            </a:r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sz="2800" dirty="0" smtClean="0"/>
              <a:t>They </a:t>
            </a:r>
            <a:r>
              <a:rPr lang="en-GB" sz="2800" dirty="0"/>
              <a:t>talked </a:t>
            </a:r>
            <a:r>
              <a:rPr lang="en-GB" sz="2800" dirty="0" smtClean="0"/>
              <a:t>about extremism, </a:t>
            </a:r>
            <a:r>
              <a:rPr lang="en-GB" sz="2800" dirty="0"/>
              <a:t>radicalisation and terrorism</a:t>
            </a:r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sz="2800" dirty="0" smtClean="0"/>
              <a:t>They heard </a:t>
            </a:r>
            <a:r>
              <a:rPr lang="en-GB" sz="2800" dirty="0"/>
              <a:t>from experts</a:t>
            </a:r>
          </a:p>
          <a:p>
            <a:pPr marL="557213" indent="-557213">
              <a:buSzPct val="45000"/>
              <a:buFont typeface="Wingdings" charset="0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sz="2800" b="1" i="1" dirty="0" smtClean="0"/>
              <a:t>This is what they learned!</a:t>
            </a:r>
            <a:endParaRPr lang="en-GB" sz="2800" b="1" i="1" dirty="0"/>
          </a:p>
        </p:txBody>
      </p:sp>
    </p:spTree>
  </p:cSld>
  <p:clrMapOvr>
    <a:masterClrMapping/>
  </p:clrMapOvr>
  <p:transition xmlns:p14="http://schemas.microsoft.com/office/powerpoint/2010/main" spd="med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41784" y="269776"/>
            <a:ext cx="460628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</a:rPr>
              <a:t>Group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23528" y="2852936"/>
            <a:ext cx="8352928" cy="285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74650" indent="-374650"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 smtClean="0"/>
              <a:t>Respect </a:t>
            </a:r>
            <a:r>
              <a:rPr lang="en-US" sz="2800" dirty="0"/>
              <a:t>and help each other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/>
              <a:t>Say if you are finding it difficult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/>
              <a:t>Be calm and patient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/>
              <a:t>Keep things confidential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/>
              <a:t>Be </a:t>
            </a:r>
            <a:r>
              <a:rPr lang="en-US" sz="2800" dirty="0" smtClean="0"/>
              <a:t>honest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 smtClean="0"/>
              <a:t>If you have a question please put your hand up</a:t>
            </a:r>
            <a:endParaRPr lang="en-US" sz="2800" dirty="0"/>
          </a:p>
        </p:txBody>
      </p:sp>
      <p:pic>
        <p:nvPicPr>
          <p:cNvPr id="2" name="Picture 1" descr="Screen Shot 2018-12-06 at 09.02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72"/>
            <a:ext cx="3086196" cy="203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603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79512" y="548680"/>
            <a:ext cx="568863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5000" b="1" dirty="0"/>
              <a:t>Today we will talk</a:t>
            </a:r>
          </a:p>
          <a:p>
            <a:pPr>
              <a:buClrTx/>
              <a:buFontTx/>
              <a:buNone/>
            </a:pPr>
            <a:r>
              <a:rPr lang="en-US" sz="5000" b="1" dirty="0"/>
              <a:t> </a:t>
            </a:r>
            <a:r>
              <a:rPr lang="en-US" sz="5000" b="1" dirty="0" smtClean="0"/>
              <a:t>about...</a:t>
            </a:r>
            <a:endParaRPr lang="en-US" sz="5000" b="1" dirty="0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2276475"/>
            <a:ext cx="77724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71475" indent="-371475">
              <a:tabLst>
                <a:tab pos="371475" algn="l"/>
                <a:tab pos="819150" algn="l"/>
                <a:tab pos="1268413" algn="l"/>
                <a:tab pos="1717675" algn="l"/>
                <a:tab pos="2166938" algn="l"/>
                <a:tab pos="2616200" algn="l"/>
                <a:tab pos="3065463" algn="l"/>
                <a:tab pos="3514725" algn="l"/>
                <a:tab pos="3963988" algn="l"/>
                <a:tab pos="4413250" algn="l"/>
                <a:tab pos="4862513" algn="l"/>
                <a:tab pos="5311775" algn="l"/>
                <a:tab pos="5761038" algn="l"/>
                <a:tab pos="6210300" algn="l"/>
                <a:tab pos="6659563" algn="l"/>
                <a:tab pos="7108825" algn="l"/>
                <a:tab pos="7558088" algn="l"/>
                <a:tab pos="8007350" algn="l"/>
                <a:tab pos="8456613" algn="l"/>
                <a:tab pos="8905875" algn="l"/>
                <a:tab pos="93551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371475" algn="l"/>
                <a:tab pos="819150" algn="l"/>
                <a:tab pos="1268413" algn="l"/>
                <a:tab pos="1717675" algn="l"/>
                <a:tab pos="2166938" algn="l"/>
                <a:tab pos="2616200" algn="l"/>
                <a:tab pos="3065463" algn="l"/>
                <a:tab pos="3514725" algn="l"/>
                <a:tab pos="3963988" algn="l"/>
                <a:tab pos="4413250" algn="l"/>
                <a:tab pos="4862513" algn="l"/>
                <a:tab pos="5311775" algn="l"/>
                <a:tab pos="5761038" algn="l"/>
                <a:tab pos="6210300" algn="l"/>
                <a:tab pos="6659563" algn="l"/>
                <a:tab pos="7108825" algn="l"/>
                <a:tab pos="7558088" algn="l"/>
                <a:tab pos="8007350" algn="l"/>
                <a:tab pos="8456613" algn="l"/>
                <a:tab pos="8905875" algn="l"/>
                <a:tab pos="93551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371475" algn="l"/>
                <a:tab pos="819150" algn="l"/>
                <a:tab pos="1268413" algn="l"/>
                <a:tab pos="1717675" algn="l"/>
                <a:tab pos="2166938" algn="l"/>
                <a:tab pos="2616200" algn="l"/>
                <a:tab pos="3065463" algn="l"/>
                <a:tab pos="3514725" algn="l"/>
                <a:tab pos="3963988" algn="l"/>
                <a:tab pos="4413250" algn="l"/>
                <a:tab pos="4862513" algn="l"/>
                <a:tab pos="5311775" algn="l"/>
                <a:tab pos="5761038" algn="l"/>
                <a:tab pos="6210300" algn="l"/>
                <a:tab pos="6659563" algn="l"/>
                <a:tab pos="7108825" algn="l"/>
                <a:tab pos="7558088" algn="l"/>
                <a:tab pos="8007350" algn="l"/>
                <a:tab pos="8456613" algn="l"/>
                <a:tab pos="8905875" algn="l"/>
                <a:tab pos="93551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371475" algn="l"/>
                <a:tab pos="819150" algn="l"/>
                <a:tab pos="1268413" algn="l"/>
                <a:tab pos="1717675" algn="l"/>
                <a:tab pos="2166938" algn="l"/>
                <a:tab pos="2616200" algn="l"/>
                <a:tab pos="3065463" algn="l"/>
                <a:tab pos="3514725" algn="l"/>
                <a:tab pos="3963988" algn="l"/>
                <a:tab pos="4413250" algn="l"/>
                <a:tab pos="4862513" algn="l"/>
                <a:tab pos="5311775" algn="l"/>
                <a:tab pos="5761038" algn="l"/>
                <a:tab pos="6210300" algn="l"/>
                <a:tab pos="6659563" algn="l"/>
                <a:tab pos="7108825" algn="l"/>
                <a:tab pos="7558088" algn="l"/>
                <a:tab pos="8007350" algn="l"/>
                <a:tab pos="8456613" algn="l"/>
                <a:tab pos="8905875" algn="l"/>
                <a:tab pos="93551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371475" algn="l"/>
                <a:tab pos="819150" algn="l"/>
                <a:tab pos="1268413" algn="l"/>
                <a:tab pos="1717675" algn="l"/>
                <a:tab pos="2166938" algn="l"/>
                <a:tab pos="2616200" algn="l"/>
                <a:tab pos="3065463" algn="l"/>
                <a:tab pos="3514725" algn="l"/>
                <a:tab pos="3963988" algn="l"/>
                <a:tab pos="4413250" algn="l"/>
                <a:tab pos="4862513" algn="l"/>
                <a:tab pos="5311775" algn="l"/>
                <a:tab pos="5761038" algn="l"/>
                <a:tab pos="6210300" algn="l"/>
                <a:tab pos="6659563" algn="l"/>
                <a:tab pos="7108825" algn="l"/>
                <a:tab pos="7558088" algn="l"/>
                <a:tab pos="8007350" algn="l"/>
                <a:tab pos="8456613" algn="l"/>
                <a:tab pos="8905875" algn="l"/>
                <a:tab pos="93551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71475" algn="l"/>
                <a:tab pos="819150" algn="l"/>
                <a:tab pos="1268413" algn="l"/>
                <a:tab pos="1717675" algn="l"/>
                <a:tab pos="2166938" algn="l"/>
                <a:tab pos="2616200" algn="l"/>
                <a:tab pos="3065463" algn="l"/>
                <a:tab pos="3514725" algn="l"/>
                <a:tab pos="3963988" algn="l"/>
                <a:tab pos="4413250" algn="l"/>
                <a:tab pos="4862513" algn="l"/>
                <a:tab pos="5311775" algn="l"/>
                <a:tab pos="5761038" algn="l"/>
                <a:tab pos="6210300" algn="l"/>
                <a:tab pos="6659563" algn="l"/>
                <a:tab pos="7108825" algn="l"/>
                <a:tab pos="7558088" algn="l"/>
                <a:tab pos="8007350" algn="l"/>
                <a:tab pos="8456613" algn="l"/>
                <a:tab pos="8905875" algn="l"/>
                <a:tab pos="93551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71475" algn="l"/>
                <a:tab pos="819150" algn="l"/>
                <a:tab pos="1268413" algn="l"/>
                <a:tab pos="1717675" algn="l"/>
                <a:tab pos="2166938" algn="l"/>
                <a:tab pos="2616200" algn="l"/>
                <a:tab pos="3065463" algn="l"/>
                <a:tab pos="3514725" algn="l"/>
                <a:tab pos="3963988" algn="l"/>
                <a:tab pos="4413250" algn="l"/>
                <a:tab pos="4862513" algn="l"/>
                <a:tab pos="5311775" algn="l"/>
                <a:tab pos="5761038" algn="l"/>
                <a:tab pos="6210300" algn="l"/>
                <a:tab pos="6659563" algn="l"/>
                <a:tab pos="7108825" algn="l"/>
                <a:tab pos="7558088" algn="l"/>
                <a:tab pos="8007350" algn="l"/>
                <a:tab pos="8456613" algn="l"/>
                <a:tab pos="8905875" algn="l"/>
                <a:tab pos="93551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71475" algn="l"/>
                <a:tab pos="819150" algn="l"/>
                <a:tab pos="1268413" algn="l"/>
                <a:tab pos="1717675" algn="l"/>
                <a:tab pos="2166938" algn="l"/>
                <a:tab pos="2616200" algn="l"/>
                <a:tab pos="3065463" algn="l"/>
                <a:tab pos="3514725" algn="l"/>
                <a:tab pos="3963988" algn="l"/>
                <a:tab pos="4413250" algn="l"/>
                <a:tab pos="4862513" algn="l"/>
                <a:tab pos="5311775" algn="l"/>
                <a:tab pos="5761038" algn="l"/>
                <a:tab pos="6210300" algn="l"/>
                <a:tab pos="6659563" algn="l"/>
                <a:tab pos="7108825" algn="l"/>
                <a:tab pos="7558088" algn="l"/>
                <a:tab pos="8007350" algn="l"/>
                <a:tab pos="8456613" algn="l"/>
                <a:tab pos="8905875" algn="l"/>
                <a:tab pos="93551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71475" algn="l"/>
                <a:tab pos="819150" algn="l"/>
                <a:tab pos="1268413" algn="l"/>
                <a:tab pos="1717675" algn="l"/>
                <a:tab pos="2166938" algn="l"/>
                <a:tab pos="2616200" algn="l"/>
                <a:tab pos="3065463" algn="l"/>
                <a:tab pos="3514725" algn="l"/>
                <a:tab pos="3963988" algn="l"/>
                <a:tab pos="4413250" algn="l"/>
                <a:tab pos="4862513" algn="l"/>
                <a:tab pos="5311775" algn="l"/>
                <a:tab pos="5761038" algn="l"/>
                <a:tab pos="6210300" algn="l"/>
                <a:tab pos="6659563" algn="l"/>
                <a:tab pos="7108825" algn="l"/>
                <a:tab pos="7558088" algn="l"/>
                <a:tab pos="8007350" algn="l"/>
                <a:tab pos="8456613" algn="l"/>
                <a:tab pos="8905875" algn="l"/>
                <a:tab pos="93551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900"/>
              </a:spcBef>
              <a:buFont typeface="Arial" charset="0"/>
              <a:buChar char="•"/>
            </a:pPr>
            <a:r>
              <a:rPr lang="en-US" sz="3600" dirty="0"/>
              <a:t>Social media: what is good and bad about it</a:t>
            </a:r>
          </a:p>
          <a:p>
            <a:pPr>
              <a:spcBef>
                <a:spcPts val="900"/>
              </a:spcBef>
              <a:buFont typeface="Arial" charset="0"/>
              <a:buChar char="•"/>
            </a:pPr>
            <a:r>
              <a:rPr lang="en-US" sz="3600" dirty="0" err="1"/>
              <a:t>Radicalisation</a:t>
            </a:r>
            <a:endParaRPr lang="en-US" sz="3600" dirty="0"/>
          </a:p>
          <a:p>
            <a:pPr>
              <a:spcBef>
                <a:spcPts val="900"/>
              </a:spcBef>
              <a:buFont typeface="Arial" charset="0"/>
              <a:buChar char="•"/>
            </a:pPr>
            <a:r>
              <a:rPr lang="en-US" sz="3600" dirty="0"/>
              <a:t>How to stay safe online</a:t>
            </a:r>
          </a:p>
          <a:p>
            <a:pPr>
              <a:spcBef>
                <a:spcPts val="900"/>
              </a:spcBef>
              <a:buFont typeface="Arial" charset="0"/>
              <a:buChar char="•"/>
            </a:pPr>
            <a:r>
              <a:rPr lang="en-US" sz="3600" dirty="0"/>
              <a:t>What to do if you are worried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476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 descr="Get SMART logo bann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5805264"/>
            <a:ext cx="8172400" cy="78847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7429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hangingPunct="1">
              <a:buClrTx/>
              <a:buFontTx/>
              <a:buNone/>
            </a:pPr>
            <a:r>
              <a:rPr lang="en-GB" sz="5400" b="1">
                <a:solidFill>
                  <a:srgbClr val="002060"/>
                </a:solidFill>
              </a:rPr>
              <a:t>What is social media?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7544" y="1916832"/>
            <a:ext cx="446449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1313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344488" indent="-342900" hangingPunct="1">
              <a:spcBef>
                <a:spcPts val="563"/>
              </a:spcBef>
              <a:spcAft>
                <a:spcPts val="1425"/>
              </a:spcAft>
              <a:buSzPct val="45000"/>
              <a:buFont typeface="Arial"/>
              <a:buChar char="•"/>
            </a:pPr>
            <a:r>
              <a:rPr lang="en-GB" dirty="0">
                <a:solidFill>
                  <a:srgbClr val="002060"/>
                </a:solidFill>
              </a:rPr>
              <a:t>Phone, tablet, computer</a:t>
            </a:r>
          </a:p>
          <a:p>
            <a:pPr marL="344488" indent="-342900" hangingPunct="1">
              <a:spcBef>
                <a:spcPts val="563"/>
              </a:spcBef>
              <a:spcAft>
                <a:spcPts val="1425"/>
              </a:spcAft>
              <a:buSzPct val="45000"/>
              <a:buFont typeface="Arial"/>
              <a:buChar char="•"/>
            </a:pPr>
            <a:r>
              <a:rPr lang="en-GB" dirty="0">
                <a:solidFill>
                  <a:srgbClr val="002060"/>
                </a:solidFill>
              </a:rPr>
              <a:t>Things like Facebook, Twitter, </a:t>
            </a:r>
            <a:r>
              <a:rPr lang="en-GB" dirty="0" err="1">
                <a:solidFill>
                  <a:srgbClr val="002060"/>
                </a:solidFill>
              </a:rPr>
              <a:t>Instagram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 smtClean="0">
                <a:solidFill>
                  <a:srgbClr val="002060"/>
                </a:solidFill>
              </a:rPr>
              <a:t>Snapchat</a:t>
            </a:r>
            <a:endParaRPr lang="en-GB" dirty="0">
              <a:solidFill>
                <a:srgbClr val="002060"/>
              </a:solidFill>
            </a:endParaRPr>
          </a:p>
          <a:p>
            <a:pPr marL="344488" indent="-342900" hangingPunct="1">
              <a:spcBef>
                <a:spcPts val="563"/>
              </a:spcBef>
              <a:spcAft>
                <a:spcPts val="1425"/>
              </a:spcAft>
              <a:buSzPct val="45000"/>
              <a:buFont typeface="Arial"/>
              <a:buChar char="•"/>
            </a:pPr>
            <a:r>
              <a:rPr lang="en-GB" dirty="0">
                <a:solidFill>
                  <a:srgbClr val="002060"/>
                </a:solidFill>
              </a:rPr>
              <a:t>On-line </a:t>
            </a:r>
            <a:r>
              <a:rPr lang="en-GB" dirty="0" smtClean="0">
                <a:solidFill>
                  <a:srgbClr val="002060"/>
                </a:solidFill>
              </a:rPr>
              <a:t>gaming</a:t>
            </a:r>
            <a:endParaRPr lang="en-GB" dirty="0">
              <a:solidFill>
                <a:srgbClr val="002060"/>
              </a:solidFill>
            </a:endParaRPr>
          </a:p>
          <a:p>
            <a:pPr marL="344488" indent="-342900" hangingPunct="1">
              <a:spcBef>
                <a:spcPts val="563"/>
              </a:spcBef>
              <a:spcAft>
                <a:spcPts val="1425"/>
              </a:spcAft>
              <a:buSzPct val="45000"/>
              <a:buFont typeface="Arial"/>
              <a:buChar char="•"/>
            </a:pPr>
            <a:r>
              <a:rPr lang="en-GB" dirty="0">
                <a:solidFill>
                  <a:srgbClr val="002060"/>
                </a:solidFill>
              </a:rPr>
              <a:t>Dating </a:t>
            </a:r>
            <a:r>
              <a:rPr lang="en-GB" dirty="0" smtClean="0">
                <a:solidFill>
                  <a:srgbClr val="002060"/>
                </a:solidFill>
              </a:rPr>
              <a:t>sites</a:t>
            </a:r>
            <a:endParaRPr lang="en-GB" dirty="0">
              <a:solidFill>
                <a:srgbClr val="002060"/>
              </a:solidFill>
            </a:endParaRPr>
          </a:p>
          <a:p>
            <a:pPr marL="344488" indent="-342900" hangingPunct="1">
              <a:spcBef>
                <a:spcPts val="563"/>
              </a:spcBef>
              <a:spcAft>
                <a:spcPts val="1425"/>
              </a:spcAft>
              <a:buSzPct val="45000"/>
              <a:buFont typeface="Arial"/>
              <a:buChar char="•"/>
            </a:pPr>
            <a:r>
              <a:rPr lang="en-GB" dirty="0">
                <a:solidFill>
                  <a:srgbClr val="002060"/>
                </a:solidFill>
              </a:rPr>
              <a:t>A way of keeping in touch, finding out what is happening, making </a:t>
            </a:r>
            <a:r>
              <a:rPr lang="en-GB" dirty="0" smtClean="0">
                <a:solidFill>
                  <a:srgbClr val="002060"/>
                </a:solidFill>
              </a:rPr>
              <a:t>friends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r="8670"/>
          <a:stretch>
            <a:fillRect/>
          </a:stretch>
        </p:blipFill>
        <p:spPr bwMode="auto">
          <a:xfrm>
            <a:off x="0" y="468313"/>
            <a:ext cx="1588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670" r="86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8" r="18281"/>
          <a:stretch/>
        </p:blipFill>
        <p:spPr bwMode="auto">
          <a:xfrm>
            <a:off x="5323993" y="2564904"/>
            <a:ext cx="2702701" cy="285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611560" y="332656"/>
            <a:ext cx="676875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en-GB" sz="5400" b="1" dirty="0">
                <a:solidFill>
                  <a:srgbClr val="002060"/>
                </a:solidFill>
              </a:rPr>
              <a:t>In small </a:t>
            </a:r>
            <a:r>
              <a:rPr lang="en-GB" sz="5400" b="1" dirty="0" smtClean="0">
                <a:solidFill>
                  <a:srgbClr val="002060"/>
                </a:solidFill>
              </a:rPr>
              <a:t>groups… </a:t>
            </a:r>
            <a:endParaRPr lang="en-GB" sz="5400" b="1" dirty="0">
              <a:solidFill>
                <a:srgbClr val="002060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2413" y="1628775"/>
            <a:ext cx="8434387" cy="14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1313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hangingPunct="1">
              <a:spcBef>
                <a:spcPts val="563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GB" sz="3000" dirty="0">
                <a:solidFill>
                  <a:srgbClr val="002060"/>
                </a:solidFill>
              </a:rPr>
              <a:t>Group A: What is good about social media?</a:t>
            </a:r>
          </a:p>
          <a:p>
            <a:pPr hangingPunct="1">
              <a:spcBef>
                <a:spcPts val="563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GB" sz="3000" dirty="0">
                <a:solidFill>
                  <a:srgbClr val="002060"/>
                </a:solidFill>
              </a:rPr>
              <a:t>Group B: What is bad about social media?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3"/>
            <a:ext cx="6768752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666A31-1119-7E45-AD39-26D2281CF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5301208"/>
            <a:ext cx="1439893" cy="1092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AAB085-4279-084D-B089-0CB8416FFA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814" b="29377"/>
          <a:stretch/>
        </p:blipFill>
        <p:spPr>
          <a:xfrm>
            <a:off x="6913137" y="4653136"/>
            <a:ext cx="2230863" cy="586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05064"/>
            <a:ext cx="1772990" cy="53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S PGothic"/>
      </a:majorFont>
      <a:minorFont>
        <a:latin typeface="Arial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28625</TotalTime>
  <Words>1254</Words>
  <Application>Microsoft Macintosh PowerPoint</Application>
  <PresentationFormat>On-screen Show (4:3)</PresentationFormat>
  <Paragraphs>261</Paragraphs>
  <Slides>49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Radicalisation and social media</vt:lpstr>
      <vt:lpstr>What is radicalisation? </vt:lpstr>
      <vt:lpstr>PowerPoint Presentation</vt:lpstr>
      <vt:lpstr>PowerPoint Presentation</vt:lpstr>
      <vt:lpstr>The Get SMART team</vt:lpstr>
      <vt:lpstr>PowerPoint Presentation</vt:lpstr>
      <vt:lpstr>PowerPoint Presentation</vt:lpstr>
      <vt:lpstr>PowerPoint Presentation</vt:lpstr>
      <vt:lpstr>PowerPoint Presentation</vt:lpstr>
      <vt:lpstr>We said… </vt:lpstr>
      <vt:lpstr>Social media</vt:lpstr>
      <vt:lpstr>Is life online better?</vt:lpstr>
      <vt:lpstr>What is ‘radicalisation’?</vt:lpstr>
      <vt:lpstr>What we said about radicalisation</vt:lpstr>
      <vt:lpstr>  </vt:lpstr>
      <vt:lpstr>  </vt:lpstr>
      <vt:lpstr>Question 1</vt:lpstr>
      <vt:lpstr>Compared with the rest of England… </vt:lpstr>
      <vt:lpstr>Question 1</vt:lpstr>
      <vt:lpstr>1,000</vt:lpstr>
      <vt:lpstr>Question 2</vt:lpstr>
      <vt:lpstr>In Devon most extremism is… </vt:lpstr>
      <vt:lpstr>Question 2</vt:lpstr>
      <vt:lpstr>10,000</vt:lpstr>
      <vt:lpstr>Question 3</vt:lpstr>
      <vt:lpstr>In Devon how many referrals are about people with learning disabilities or autism?</vt:lpstr>
      <vt:lpstr>Question 3</vt:lpstr>
      <vt:lpstr>Why is this?</vt:lpstr>
      <vt:lpstr>100,000</vt:lpstr>
      <vt:lpstr>Question 4</vt:lpstr>
      <vt:lpstr>When people are being radicalised, this mostly happens…</vt:lpstr>
      <vt:lpstr>Question 4</vt:lpstr>
      <vt:lpstr>250,000</vt:lpstr>
      <vt:lpstr>Question 5</vt:lpstr>
      <vt:lpstr>In Devon most referrals to Prevent are for . . . </vt:lpstr>
      <vt:lpstr>Question 5</vt:lpstr>
      <vt:lpstr>Why is this?</vt:lpstr>
      <vt:lpstr>500,000</vt:lpstr>
      <vt:lpstr>Question 6</vt:lpstr>
      <vt:lpstr>Question 6 What might tell you someone is being radicalised . . .  </vt:lpstr>
      <vt:lpstr>All of them! Any of these might tell you someone is being radicalised . . .  </vt:lpstr>
      <vt:lpstr>1,000,000</vt:lpstr>
      <vt:lpstr>PowerPoint Presentation</vt:lpstr>
      <vt:lpstr>PowerPoint Presentation</vt:lpstr>
      <vt:lpstr>Grooming</vt:lpstr>
      <vt:lpstr>Grooming</vt:lpstr>
      <vt:lpstr>PowerPoint Presentation</vt:lpstr>
      <vt:lpstr>Finally…</vt:lpstr>
      <vt:lpstr>Thanks for joining in!       - The Get SMART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Robinson</dc:creator>
  <cp:lastModifiedBy>Esther</cp:lastModifiedBy>
  <cp:revision>294</cp:revision>
  <cp:lastPrinted>2009-12-01T21:08:42Z</cp:lastPrinted>
  <dcterms:created xsi:type="dcterms:W3CDTF">2009-06-29T11:04:38Z</dcterms:created>
  <dcterms:modified xsi:type="dcterms:W3CDTF">2018-12-19T15:37:32Z</dcterms:modified>
</cp:coreProperties>
</file>